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0"/>
  </p:notesMasterIdLst>
  <p:sldIdLst>
    <p:sldId id="256" r:id="rId2"/>
    <p:sldId id="304" r:id="rId3"/>
    <p:sldId id="278" r:id="rId4"/>
    <p:sldId id="283" r:id="rId5"/>
    <p:sldId id="280" r:id="rId6"/>
    <p:sldId id="277" r:id="rId7"/>
    <p:sldId id="301" r:id="rId8"/>
    <p:sldId id="270" r:id="rId9"/>
    <p:sldId id="284" r:id="rId10"/>
    <p:sldId id="285" r:id="rId11"/>
    <p:sldId id="263" r:id="rId12"/>
    <p:sldId id="265" r:id="rId13"/>
    <p:sldId id="302" r:id="rId14"/>
    <p:sldId id="272" r:id="rId15"/>
    <p:sldId id="273" r:id="rId16"/>
    <p:sldId id="303" r:id="rId17"/>
    <p:sldId id="274" r:id="rId18"/>
    <p:sldId id="299" r:id="rId1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6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23" autoAdjust="0"/>
    <p:restoredTop sz="91935" autoAdjust="0"/>
  </p:normalViewPr>
  <p:slideViewPr>
    <p:cSldViewPr>
      <p:cViewPr varScale="1">
        <p:scale>
          <a:sx n="59" d="100"/>
          <a:sy n="59" d="100"/>
        </p:scale>
        <p:origin x="-96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3CA1A0-1F52-4C90-BC3E-121A79EF719A}" type="datetimeFigureOut">
              <a:rPr lang="pt-BR" smtClean="0"/>
              <a:pPr/>
              <a:t>10/06/2014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178293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68859FBA-A6CB-4AE8-81AF-F1F3FD9FAC7B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Informar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a </a:t>
            </a:r>
            <a:r>
              <a:rPr lang="en-US" dirty="0" err="1" smtClean="0"/>
              <a:t>comparação</a:t>
            </a:r>
            <a:r>
              <a:rPr lang="en-US" dirty="0" smtClean="0"/>
              <a:t> </a:t>
            </a:r>
            <a:r>
              <a:rPr lang="en-US" dirty="0" err="1" smtClean="0"/>
              <a:t>foi</a:t>
            </a:r>
            <a:r>
              <a:rPr lang="en-US" dirty="0" smtClean="0"/>
              <a:t> </a:t>
            </a:r>
            <a:r>
              <a:rPr lang="en-US" dirty="0" err="1" smtClean="0"/>
              <a:t>feita</a:t>
            </a:r>
            <a:r>
              <a:rPr lang="en-US" dirty="0" smtClean="0"/>
              <a:t> entre </a:t>
            </a:r>
            <a:r>
              <a:rPr lang="en-US" b="1" dirty="0" smtClean="0"/>
              <a:t>176 </a:t>
            </a:r>
            <a:r>
              <a:rPr lang="en-US" b="1" dirty="0" err="1" smtClean="0"/>
              <a:t>países</a:t>
            </a:r>
            <a:endParaRPr lang="pt-BR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Número da carreia</a:t>
            </a:r>
            <a:r>
              <a:rPr lang="pt-BR" baseline="0" dirty="0" smtClean="0"/>
              <a:t> de especialista – técnicos e analistas. Excluídos os procuradores</a:t>
            </a:r>
            <a:endParaRPr lang="pt-BR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Número da carreia</a:t>
            </a:r>
            <a:r>
              <a:rPr lang="pt-BR" baseline="0" dirty="0" smtClean="0"/>
              <a:t> de especialista – técnicos e analistas. Excluídos os procuradores</a:t>
            </a:r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68859FBA-A6CB-4AE8-81AF-F1F3FD9FAC7B}" type="slidenum">
              <a:rPr lang="pt-BR" smtClean="0"/>
              <a:pPr/>
              <a:t>3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SRT – O importante é falar que giram em torno de 1 </a:t>
            </a:r>
            <a:r>
              <a:rPr lang="pt-BR" dirty="0" err="1" smtClean="0"/>
              <a:t>pib</a:t>
            </a:r>
            <a:r>
              <a:rPr lang="pt-BR" dirty="0" smtClean="0"/>
              <a:t> a cada cinco dias neste sistema de transferência de reservas administrado pelo </a:t>
            </a:r>
            <a:r>
              <a:rPr lang="pt-BR" dirty="0" err="1" smtClean="0"/>
              <a:t>bcb</a:t>
            </a:r>
            <a:r>
              <a:rPr lang="pt-BR" dirty="0" smtClean="0"/>
              <a:t>. Que se não funcionar bem tem o efeito de bomba atômica nas relações econômicas e no final sociais (até a compra de um pãozinho passa por este sistema)</a:t>
            </a:r>
          </a:p>
          <a:p>
            <a:endParaRPr lang="pt-BR" dirty="0" smtClean="0"/>
          </a:p>
          <a:p>
            <a:r>
              <a:rPr lang="pt-BR" dirty="0" smtClean="0"/>
              <a:t>* Fiz um slide só sobre STR, veja se vale ressaltar ou fala neste aqui</a:t>
            </a:r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Fiscalização - falar do número de instituições fiscalizadas (cerca de 2.000)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68859FBA-A6CB-4AE8-81AF-F1F3FD9FAC7B}" type="slidenum">
              <a:rPr lang="pt-BR" smtClean="0"/>
              <a:pPr/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Resaltar que a ausência do estado na economia foi um dos fatores determinantes da crise. Após a crise, houve mudança de paradigma e ressaltando a importância da presença do estado na dinâmica econômica.</a:t>
            </a:r>
            <a:endParaRPr lang="pt-BR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Falar que antes a preocupação atinha-se a instituições financeiras bancárias. Depois as Instituições financeiras não bancárias passaram a ser também motivo de preocupação. E agora, a preocupação é o crescimento significativo da participação de instituições não financeiras na oferta de serviços de pagamento – cartões de pagamento, moedas eletrônicas, comércio eletrônico e pagamento móvel (</a:t>
            </a:r>
            <a:r>
              <a:rPr lang="pt-BR" dirty="0" err="1" smtClean="0"/>
              <a:t>mobile</a:t>
            </a:r>
            <a:r>
              <a:rPr lang="pt-BR" dirty="0" smtClean="0"/>
              <a:t> </a:t>
            </a:r>
            <a:r>
              <a:rPr lang="pt-BR" dirty="0" err="1" smtClean="0"/>
              <a:t>payment</a:t>
            </a:r>
            <a:r>
              <a:rPr lang="pt-BR" dirty="0" smtClean="0"/>
              <a:t>).</a:t>
            </a:r>
            <a:endParaRPr lang="pt-BR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F0095-1A63-42D2-A3C9-D788812C560F}" type="datetime1">
              <a:rPr lang="pt-BR" smtClean="0"/>
              <a:pPr/>
              <a:t>10/06/2014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20573-69E5-44AC-9671-BAD90F290543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Fluxograma: Processo 6"/>
          <p:cNvSpPr/>
          <p:nvPr userDrawn="1"/>
        </p:nvSpPr>
        <p:spPr>
          <a:xfrm>
            <a:off x="0" y="0"/>
            <a:ext cx="9144000" cy="6858000"/>
          </a:xfrm>
          <a:prstGeom prst="flowChartProcess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A0F03-152A-4C32-9315-5B5B9C739FEC}" type="datetime1">
              <a:rPr lang="pt-BR" smtClean="0"/>
              <a:pPr/>
              <a:t>10/06/2014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20573-69E5-44AC-9671-BAD90F29054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3564D-AEAB-4DAF-B850-E544202B449F}" type="datetime1">
              <a:rPr lang="pt-BR" smtClean="0"/>
              <a:pPr/>
              <a:t>10/06/2014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20573-69E5-44AC-9671-BAD90F29054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0E61A-78E2-4589-839E-3EDEA194C1BC}" type="datetime1">
              <a:rPr lang="pt-BR" smtClean="0"/>
              <a:pPr/>
              <a:t>10/06/2014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20573-69E5-44AC-9671-BAD90F290543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Fluxograma: Processo 6"/>
          <p:cNvSpPr/>
          <p:nvPr userDrawn="1"/>
        </p:nvSpPr>
        <p:spPr>
          <a:xfrm>
            <a:off x="0" y="0"/>
            <a:ext cx="9144000" cy="6858000"/>
          </a:xfrm>
          <a:prstGeom prst="flowChartProcess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8E40D-0E9E-4EE1-B714-1EE26E8B7D77}" type="datetime1">
              <a:rPr lang="pt-BR" smtClean="0"/>
              <a:pPr/>
              <a:t>10/06/2014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20573-69E5-44AC-9671-BAD90F29054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7EC94-D02C-4A4A-880C-CE229F249889}" type="datetime1">
              <a:rPr lang="pt-BR" smtClean="0"/>
              <a:pPr/>
              <a:t>10/06/2014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20573-69E5-44AC-9671-BAD90F29054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CF47F-C839-4F7D-BFC3-DD4CA423A033}" type="datetime1">
              <a:rPr lang="pt-BR" smtClean="0"/>
              <a:pPr/>
              <a:t>10/06/2014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20573-69E5-44AC-9671-BAD90F29054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95EE6-0C03-4F8D-978E-67D03D181D1F}" type="datetime1">
              <a:rPr lang="pt-BR" smtClean="0"/>
              <a:pPr/>
              <a:t>10/06/2014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20573-69E5-44AC-9671-BAD90F29054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42083-5C0A-45A3-9FE6-DD95912B4B3B}" type="datetime1">
              <a:rPr lang="pt-BR" smtClean="0"/>
              <a:pPr/>
              <a:t>10/06/2014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20573-69E5-44AC-9671-BAD90F29054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330C8-D462-4E91-ABBA-8459A80F00BD}" type="datetime1">
              <a:rPr lang="pt-BR" smtClean="0"/>
              <a:pPr/>
              <a:t>10/06/2014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20573-69E5-44AC-9671-BAD90F29054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0DEB2-B744-42B3-A9DC-110B8CCB3D8B}" type="datetime1">
              <a:rPr lang="pt-BR" smtClean="0"/>
              <a:pPr/>
              <a:t>10/06/2014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20573-69E5-44AC-9671-BAD90F29054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3D327D-A166-41B4-A190-48B3275E9772}" type="datetime1">
              <a:rPr lang="pt-BR" smtClean="0"/>
              <a:pPr/>
              <a:t>10/06/2014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20573-69E5-44AC-9671-BAD90F29054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portal.sinal.org.br/wp-content/uploads/2013/02/historico_25anos.jp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9552" y="260648"/>
            <a:ext cx="8060432" cy="1470025"/>
          </a:xfrm>
        </p:spPr>
        <p:txBody>
          <a:bodyPr/>
          <a:lstStyle/>
          <a:p>
            <a:r>
              <a:rPr lang="pt-BR" b="1" dirty="0" smtClean="0">
                <a:solidFill>
                  <a:srgbClr val="FFFF00"/>
                </a:solidFill>
              </a:rPr>
              <a:t>Banco Central do Brasil</a:t>
            </a:r>
            <a:endParaRPr lang="pt-BR" b="1" dirty="0">
              <a:solidFill>
                <a:srgbClr val="FFFF00"/>
              </a:solidFill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541784" y="1196752"/>
            <a:ext cx="806043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400" b="1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Risco de RH</a:t>
            </a:r>
            <a:endParaRPr kumimoji="0" lang="pt-BR" sz="4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uxograma: Processo 6"/>
          <p:cNvSpPr/>
          <p:nvPr/>
        </p:nvSpPr>
        <p:spPr>
          <a:xfrm>
            <a:off x="0" y="0"/>
            <a:ext cx="9144000" cy="6858000"/>
          </a:xfrm>
          <a:prstGeom prst="flowChartProces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251520" y="-99392"/>
            <a:ext cx="8712968" cy="13980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400" b="1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Comparação Brasil e outros países</a:t>
            </a:r>
          </a:p>
        </p:txBody>
      </p:sp>
      <p:pic>
        <p:nvPicPr>
          <p:cNvPr id="10" name="Espaço Reservado para Conteúdo 9" descr="IMG_328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548581"/>
            <a:ext cx="9144000" cy="530941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uxograma: Processo 6"/>
          <p:cNvSpPr/>
          <p:nvPr/>
        </p:nvSpPr>
        <p:spPr>
          <a:xfrm>
            <a:off x="0" y="0"/>
            <a:ext cx="9144000" cy="6858000"/>
          </a:xfrm>
          <a:prstGeom prst="flowChartProcess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290" name="Picture 2" descr="https://fbcdn-sphotos-h-a.akamaihd.net/hphotos-ak-xpf1/v/t34.0-12/10466829_10204075055706264_795380274_n.jpg?oh=02222445d1ae8c70aa86a3a3ff27a44c&amp;oe=5397CDF4&amp;__gda__=1402451136_ed74c81d3f24a5d39694f8a3d6ee38d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000108"/>
            <a:ext cx="7656512" cy="5000660"/>
          </a:xfrm>
          <a:prstGeom prst="rect">
            <a:avLst/>
          </a:prstGeom>
          <a:noFill/>
        </p:spPr>
      </p:pic>
      <p:sp>
        <p:nvSpPr>
          <p:cNvPr id="8" name="Seta para baixo 7"/>
          <p:cNvSpPr/>
          <p:nvPr/>
        </p:nvSpPr>
        <p:spPr>
          <a:xfrm>
            <a:off x="2071670" y="4214818"/>
            <a:ext cx="360040" cy="504056"/>
          </a:xfrm>
          <a:prstGeom prst="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1928794" y="3714752"/>
            <a:ext cx="6623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171°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315200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92160" y="4221088"/>
            <a:ext cx="4330824" cy="57606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b="1" dirty="0" smtClean="0"/>
              <a:t>1.727 </a:t>
            </a:r>
            <a:r>
              <a:rPr lang="pt-BR" dirty="0" smtClean="0"/>
              <a:t>nos últimos 5 anos </a:t>
            </a: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79512" y="188640"/>
            <a:ext cx="8229600" cy="780696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</a:t>
            </a:r>
            <a:r>
              <a:rPr lang="pt-BR" sz="4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posentadorias</a:t>
            </a:r>
            <a:endParaRPr kumimoji="0" lang="pt-BR" sz="4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774512" y="4797152"/>
            <a:ext cx="4248472" cy="57606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pt-BR" b="1" dirty="0" smtClean="0"/>
              <a:t>708 </a:t>
            </a:r>
            <a:r>
              <a:rPr lang="pt-BR" dirty="0" smtClean="0"/>
              <a:t>possíveis</a:t>
            </a:r>
            <a:r>
              <a:rPr lang="pt-BR" b="1" dirty="0" smtClean="0"/>
              <a:t> </a:t>
            </a:r>
            <a:r>
              <a:rPr lang="pt-BR" dirty="0" smtClean="0"/>
              <a:t>até 2015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20573-69E5-44AC-9671-BAD90F290543}" type="slidenum">
              <a:rPr lang="pt-BR" smtClean="0"/>
              <a:pPr/>
              <a:t>13</a:t>
            </a:fld>
            <a:endParaRPr lang="pt-BR"/>
          </a:p>
        </p:txBody>
      </p:sp>
      <p:pic>
        <p:nvPicPr>
          <p:cNvPr id="5" name="Imagem 4" descr="fund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7" name="Imagem 6" descr="0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43042" y="0"/>
            <a:ext cx="2226975" cy="5404672"/>
          </a:xfrm>
          <a:prstGeom prst="rect">
            <a:avLst/>
          </a:prstGeom>
        </p:spPr>
      </p:pic>
      <p:pic>
        <p:nvPicPr>
          <p:cNvPr id="8" name="Imagem 7" descr="0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28992" y="0"/>
            <a:ext cx="2019048" cy="5404672"/>
          </a:xfrm>
          <a:prstGeom prst="rect">
            <a:avLst/>
          </a:prstGeom>
        </p:spPr>
      </p:pic>
      <p:pic>
        <p:nvPicPr>
          <p:cNvPr id="9" name="Imagem 8" descr="0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14942" y="0"/>
            <a:ext cx="2120635" cy="5404672"/>
          </a:xfrm>
          <a:prstGeom prst="rect">
            <a:avLst/>
          </a:prstGeom>
        </p:spPr>
      </p:pic>
      <p:pic>
        <p:nvPicPr>
          <p:cNvPr id="10" name="Imagem 9" descr="05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59873" y="0"/>
            <a:ext cx="2184127" cy="5404672"/>
          </a:xfrm>
          <a:prstGeom prst="rect">
            <a:avLst/>
          </a:prstGeom>
        </p:spPr>
      </p:pic>
      <p:pic>
        <p:nvPicPr>
          <p:cNvPr id="12" name="Imagem 11" descr="01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85720" y="285728"/>
            <a:ext cx="1358730" cy="5118944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142844" y="5643578"/>
            <a:ext cx="1428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bg1"/>
                </a:solidFill>
                <a:latin typeface="+mj-lt"/>
              </a:rPr>
              <a:t>Cargos</a:t>
            </a:r>
          </a:p>
          <a:p>
            <a:pPr algn="ctr"/>
            <a:r>
              <a:rPr lang="pt-BR" sz="2400" dirty="0" smtClean="0">
                <a:solidFill>
                  <a:schemeClr val="bg1"/>
                </a:solidFill>
                <a:latin typeface="+mj-lt"/>
              </a:rPr>
              <a:t>Vagos</a:t>
            </a:r>
            <a:endParaRPr lang="pt-BR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1643042" y="5643578"/>
            <a:ext cx="2071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bg1"/>
                </a:solidFill>
                <a:latin typeface="+mj-lt"/>
              </a:rPr>
              <a:t>Pedido para o Concurso</a:t>
            </a:r>
            <a:endParaRPr lang="pt-BR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3643306" y="5643578"/>
            <a:ext cx="19288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bg1"/>
                </a:solidFill>
                <a:latin typeface="+mj-lt"/>
              </a:rPr>
              <a:t>Vagas</a:t>
            </a:r>
          </a:p>
          <a:p>
            <a:pPr algn="ctr"/>
            <a:r>
              <a:rPr lang="pt-BR" sz="2400" dirty="0" smtClean="0">
                <a:solidFill>
                  <a:schemeClr val="bg1"/>
                </a:solidFill>
                <a:latin typeface="+mj-lt"/>
              </a:rPr>
              <a:t>do Concurso</a:t>
            </a:r>
            <a:endParaRPr lang="pt-BR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5500694" y="5643578"/>
            <a:ext cx="19288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bg1"/>
                </a:solidFill>
                <a:latin typeface="+mj-lt"/>
              </a:rPr>
              <a:t>Aprovados no Concurso</a:t>
            </a:r>
            <a:endParaRPr lang="pt-BR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7286644" y="5643578"/>
            <a:ext cx="18573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bg1"/>
                </a:solidFill>
                <a:latin typeface="+mj-lt"/>
              </a:rPr>
              <a:t>Autorização para Nomeação</a:t>
            </a:r>
            <a:endParaRPr lang="pt-BR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428596" y="357166"/>
            <a:ext cx="1119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2432</a:t>
            </a:r>
            <a:endParaRPr lang="pt-BR" sz="2400" b="1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2214546" y="1428736"/>
            <a:ext cx="1061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1730</a:t>
            </a:r>
            <a:endParaRPr lang="pt-BR" sz="2400" b="1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3779912" y="3929066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500</a:t>
            </a:r>
            <a:endParaRPr lang="pt-BR" sz="2400" b="1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5724128" y="2857496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1035</a:t>
            </a:r>
            <a:endParaRPr lang="pt-BR" sz="2400" b="1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7572396" y="4429132"/>
            <a:ext cx="8393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250</a:t>
            </a:r>
            <a:endParaRPr lang="pt-BR" sz="2400" b="1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2214546" y="285728"/>
            <a:ext cx="55007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 smtClean="0">
                <a:latin typeface="+mj-lt"/>
                <a:ea typeface="+mj-ea"/>
                <a:cs typeface="+mj-cs"/>
              </a:rPr>
              <a:t>Concurso </a:t>
            </a:r>
            <a:r>
              <a:rPr lang="pt-BR" sz="4400" b="1" dirty="0" err="1" smtClean="0">
                <a:latin typeface="+mj-lt"/>
                <a:ea typeface="+mj-ea"/>
                <a:cs typeface="+mj-cs"/>
              </a:rPr>
              <a:t>Bacen</a:t>
            </a:r>
            <a:r>
              <a:rPr lang="pt-BR" sz="4400" b="1" dirty="0" smtClean="0">
                <a:latin typeface="+mj-lt"/>
                <a:ea typeface="+mj-ea"/>
                <a:cs typeface="+mj-cs"/>
              </a:rPr>
              <a:t> 2013</a:t>
            </a:r>
            <a:endParaRPr lang="pt-BR" sz="4400" b="1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251520" y="230783"/>
            <a:ext cx="8712968" cy="13980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400" b="1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Carreiras Núcleo Financeiro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Quadro pessoal de 2007 a 2013 (%)</a:t>
            </a:r>
          </a:p>
        </p:txBody>
      </p:sp>
      <p:cxnSp>
        <p:nvCxnSpPr>
          <p:cNvPr id="8" name="Conector reto 7"/>
          <p:cNvCxnSpPr/>
          <p:nvPr/>
        </p:nvCxnSpPr>
        <p:spPr>
          <a:xfrm>
            <a:off x="1331640" y="4895148"/>
            <a:ext cx="6480720" cy="1001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" name="Seta para baixo 8"/>
          <p:cNvSpPr/>
          <p:nvPr/>
        </p:nvSpPr>
        <p:spPr>
          <a:xfrm rot="10800000">
            <a:off x="2051720" y="3454986"/>
            <a:ext cx="720080" cy="1417425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eta para baixo 10"/>
          <p:cNvSpPr/>
          <p:nvPr/>
        </p:nvSpPr>
        <p:spPr>
          <a:xfrm>
            <a:off x="6372200" y="4905164"/>
            <a:ext cx="720080" cy="684076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/>
          <p:cNvSpPr txBox="1"/>
          <p:nvPr/>
        </p:nvSpPr>
        <p:spPr>
          <a:xfrm>
            <a:off x="1691680" y="1988840"/>
            <a:ext cx="14401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Susep</a:t>
            </a:r>
          </a:p>
          <a:p>
            <a:pPr algn="ctr"/>
            <a:endParaRPr lang="pt-BR" sz="28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1691680" y="2618293"/>
            <a:ext cx="1440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+ 37,6%</a:t>
            </a:r>
          </a:p>
          <a:p>
            <a:pPr algn="ctr"/>
            <a:endParaRPr lang="pt-BR" sz="28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5" name="Seta para baixo 14"/>
          <p:cNvSpPr/>
          <p:nvPr/>
        </p:nvSpPr>
        <p:spPr>
          <a:xfrm rot="10800000">
            <a:off x="4211960" y="4163697"/>
            <a:ext cx="720080" cy="708713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15"/>
          <p:cNvSpPr txBox="1"/>
          <p:nvPr/>
        </p:nvSpPr>
        <p:spPr>
          <a:xfrm>
            <a:off x="3851920" y="1988840"/>
            <a:ext cx="14401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CVM</a:t>
            </a:r>
          </a:p>
          <a:p>
            <a:pPr algn="ctr"/>
            <a:endParaRPr lang="pt-BR" sz="28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3851920" y="2618293"/>
            <a:ext cx="1440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+ 21,7%</a:t>
            </a:r>
          </a:p>
          <a:p>
            <a:pPr algn="ctr"/>
            <a:endParaRPr lang="pt-BR" sz="28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6012160" y="1988840"/>
            <a:ext cx="14401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FFFF00"/>
                </a:solidFill>
              </a:rPr>
              <a:t>BC</a:t>
            </a:r>
          </a:p>
          <a:p>
            <a:pPr algn="ctr"/>
            <a:endParaRPr lang="pt-BR" sz="2800" b="1" dirty="0">
              <a:solidFill>
                <a:srgbClr val="FFFF00"/>
              </a:solidFill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6012160" y="2618293"/>
            <a:ext cx="1440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solidFill>
                  <a:srgbClr val="FFFF00"/>
                </a:solidFill>
              </a:rPr>
              <a:t>- 21,2%</a:t>
            </a:r>
          </a:p>
          <a:p>
            <a:pPr algn="ctr"/>
            <a:endParaRPr lang="pt-BR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Conteúdo 6" descr="IMG_328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26020" cy="6858000"/>
          </a:xfrm>
        </p:spPr>
      </p:pic>
      <p:sp>
        <p:nvSpPr>
          <p:cNvPr id="8" name="CaixaDeTexto 7"/>
          <p:cNvSpPr txBox="1"/>
          <p:nvPr/>
        </p:nvSpPr>
        <p:spPr>
          <a:xfrm>
            <a:off x="179512" y="1700808"/>
            <a:ext cx="29523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err="1" smtClean="0"/>
              <a:t>Mpog</a:t>
            </a:r>
            <a:endParaRPr lang="pt-BR" sz="2000" b="1" dirty="0" smtClean="0"/>
          </a:p>
          <a:p>
            <a:pPr algn="ctr"/>
            <a:r>
              <a:rPr lang="pt-BR" sz="2000" dirty="0" smtClean="0"/>
              <a:t>Analista Infraestrutura</a:t>
            </a:r>
          </a:p>
          <a:p>
            <a:pPr algn="ctr"/>
            <a:r>
              <a:rPr lang="pt-BR" sz="2000" dirty="0" smtClean="0"/>
              <a:t>180%</a:t>
            </a:r>
          </a:p>
          <a:p>
            <a:pPr algn="ctr"/>
            <a:endParaRPr lang="pt-BR" sz="2800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179512" y="2924944"/>
            <a:ext cx="29523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Ministério da Fazenda</a:t>
            </a:r>
          </a:p>
          <a:p>
            <a:pPr algn="ctr"/>
            <a:r>
              <a:rPr lang="pt-BR" sz="2000" dirty="0" smtClean="0"/>
              <a:t>Vários cargos</a:t>
            </a:r>
          </a:p>
          <a:p>
            <a:pPr algn="ctr"/>
            <a:r>
              <a:rPr lang="pt-BR" sz="2000" dirty="0" smtClean="0"/>
              <a:t>150%</a:t>
            </a:r>
          </a:p>
          <a:p>
            <a:pPr algn="ctr"/>
            <a:endParaRPr lang="pt-BR" sz="2800" b="1" dirty="0"/>
          </a:p>
        </p:txBody>
      </p:sp>
      <p:sp>
        <p:nvSpPr>
          <p:cNvPr id="10" name="CaixaDeTexto 9"/>
          <p:cNvSpPr txBox="1"/>
          <p:nvPr/>
        </p:nvSpPr>
        <p:spPr>
          <a:xfrm>
            <a:off x="179512" y="4149080"/>
            <a:ext cx="295232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spc="-130" dirty="0" smtClean="0"/>
              <a:t>Secretaria do Tesouro Nacional</a:t>
            </a:r>
            <a:endParaRPr lang="pt-BR" sz="2000" dirty="0" smtClean="0"/>
          </a:p>
          <a:p>
            <a:pPr algn="ctr"/>
            <a:r>
              <a:rPr lang="pt-BR" sz="2000" dirty="0" smtClean="0"/>
              <a:t>67%</a:t>
            </a:r>
          </a:p>
          <a:p>
            <a:pPr algn="ctr"/>
            <a:endParaRPr lang="pt-BR" sz="2800" b="1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179512" y="5013176"/>
            <a:ext cx="295232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spc="10" dirty="0" smtClean="0"/>
              <a:t>Banco Central do Brasil</a:t>
            </a:r>
            <a:endParaRPr lang="pt-BR" sz="2000" spc="10" dirty="0" smtClean="0"/>
          </a:p>
          <a:p>
            <a:pPr algn="ctr"/>
            <a:r>
              <a:rPr lang="pt-BR" sz="2000" dirty="0" smtClean="0"/>
              <a:t>50%</a:t>
            </a:r>
          </a:p>
          <a:p>
            <a:pPr algn="ctr"/>
            <a:endParaRPr lang="pt-BR" sz="2800" b="1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6444208" y="2132856"/>
            <a:ext cx="252028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spc="10" dirty="0" smtClean="0"/>
              <a:t>Receita Federal</a:t>
            </a:r>
            <a:endParaRPr lang="pt-BR" sz="2000" spc="10" dirty="0" smtClean="0"/>
          </a:p>
          <a:p>
            <a:pPr algn="ctr"/>
            <a:r>
              <a:rPr lang="pt-BR" sz="2000" dirty="0" smtClean="0"/>
              <a:t>200%</a:t>
            </a:r>
          </a:p>
          <a:p>
            <a:pPr algn="ctr"/>
            <a:endParaRPr lang="pt-BR" sz="2800" b="1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6516216" y="3212976"/>
            <a:ext cx="252028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spc="10" dirty="0" smtClean="0"/>
              <a:t>IBGE</a:t>
            </a:r>
            <a:endParaRPr lang="pt-BR" sz="2000" spc="10" dirty="0" smtClean="0"/>
          </a:p>
          <a:p>
            <a:pPr algn="ctr"/>
            <a:r>
              <a:rPr lang="pt-BR" sz="2000" dirty="0" smtClean="0"/>
              <a:t>150%</a:t>
            </a:r>
          </a:p>
          <a:p>
            <a:pPr algn="ctr"/>
            <a:endParaRPr lang="pt-BR" sz="2800" b="1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6516216" y="4594483"/>
            <a:ext cx="244827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spc="10" dirty="0" smtClean="0"/>
              <a:t>INSS</a:t>
            </a:r>
            <a:endParaRPr lang="pt-BR" sz="2000" spc="10" dirty="0" smtClean="0"/>
          </a:p>
          <a:p>
            <a:pPr algn="ctr"/>
            <a:r>
              <a:rPr lang="pt-BR" sz="2000" dirty="0" smtClean="0"/>
              <a:t>250%</a:t>
            </a:r>
          </a:p>
          <a:p>
            <a:pPr algn="ctr"/>
            <a:endParaRPr lang="pt-BR" sz="2800" b="1" dirty="0"/>
          </a:p>
        </p:txBody>
      </p:sp>
      <p:sp>
        <p:nvSpPr>
          <p:cNvPr id="15" name="Título 1"/>
          <p:cNvSpPr txBox="1">
            <a:spLocks/>
          </p:cNvSpPr>
          <p:nvPr/>
        </p:nvSpPr>
        <p:spPr>
          <a:xfrm>
            <a:off x="-36512" y="-99392"/>
            <a:ext cx="8712968" cy="13980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4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Outras Carreiras</a:t>
            </a:r>
            <a:endParaRPr lang="pt-BR" sz="2800" dirty="0" smtClean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10446364_10203772603066754_426797393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47650"/>
            <a:ext cx="9144000" cy="6610350"/>
          </a:xfrm>
        </p:spPr>
      </p:pic>
      <p:sp>
        <p:nvSpPr>
          <p:cNvPr id="5" name="Retângulo 4"/>
          <p:cNvSpPr/>
          <p:nvPr/>
        </p:nvSpPr>
        <p:spPr>
          <a:xfrm>
            <a:off x="0" y="0"/>
            <a:ext cx="9144000" cy="260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-36512" y="-99392"/>
            <a:ext cx="8712968" cy="13980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4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Outras Carreiras</a:t>
            </a:r>
            <a:endParaRPr lang="pt-BR" sz="2800" dirty="0" smtClean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23421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59" y="1412776"/>
            <a:ext cx="7920881" cy="105856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dirty="0" smtClean="0">
                <a:solidFill>
                  <a:srgbClr val="002060"/>
                </a:solidFill>
              </a:rPr>
              <a:t>Nomeação </a:t>
            </a:r>
            <a:r>
              <a:rPr lang="pt-BR" dirty="0">
                <a:solidFill>
                  <a:srgbClr val="002060"/>
                </a:solidFill>
              </a:rPr>
              <a:t>de </a:t>
            </a:r>
            <a:r>
              <a:rPr lang="pt-BR" b="1" dirty="0">
                <a:solidFill>
                  <a:srgbClr val="002060"/>
                </a:solidFill>
              </a:rPr>
              <a:t>TODOS</a:t>
            </a:r>
            <a:r>
              <a:rPr lang="pt-BR" dirty="0">
                <a:solidFill>
                  <a:srgbClr val="002060"/>
                </a:solidFill>
              </a:rPr>
              <a:t> os aprovados no concurso </a:t>
            </a:r>
            <a:r>
              <a:rPr lang="pt-BR" dirty="0" smtClean="0">
                <a:solidFill>
                  <a:srgbClr val="002060"/>
                </a:solidFill>
              </a:rPr>
              <a:t>2013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251520" y="-99392"/>
            <a:ext cx="8640960" cy="1152128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0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P</a:t>
            </a:r>
            <a:r>
              <a:rPr lang="pt-BR" sz="40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ara </a:t>
            </a:r>
            <a:r>
              <a:rPr lang="pt-BR" sz="40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retomar </a:t>
            </a:r>
            <a:r>
              <a:rPr lang="pt-BR" sz="40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o quadro pré-crise</a:t>
            </a:r>
            <a:endParaRPr lang="pt-BR" sz="4000" b="1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539552" y="4725144"/>
            <a:ext cx="8229600" cy="120548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pt-BR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04" y="2682286"/>
            <a:ext cx="8219048" cy="4085715"/>
          </a:xfrm>
          <a:prstGeom prst="rect">
            <a:avLst/>
          </a:prstGeom>
        </p:spPr>
      </p:pic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550104" y="2660543"/>
            <a:ext cx="7838320" cy="106088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pt-BR" dirty="0" smtClean="0">
                <a:solidFill>
                  <a:srgbClr val="002060"/>
                </a:solidFill>
              </a:rPr>
              <a:t>Realização de novo concurso com 686 nomeações em 2016</a:t>
            </a:r>
            <a:endParaRPr lang="pt-BR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724481" y="3079919"/>
            <a:ext cx="62464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</a:rPr>
              <a:t>Daro </a:t>
            </a:r>
            <a:r>
              <a:rPr lang="pt-BR" sz="2400" b="1" dirty="0">
                <a:solidFill>
                  <a:schemeClr val="bg1"/>
                </a:solidFill>
              </a:rPr>
              <a:t>Marcos </a:t>
            </a:r>
            <a:r>
              <a:rPr lang="pt-BR" sz="2400" b="1" dirty="0" smtClean="0">
                <a:solidFill>
                  <a:schemeClr val="bg1"/>
                </a:solidFill>
              </a:rPr>
              <a:t>Piffer</a:t>
            </a:r>
          </a:p>
          <a:p>
            <a:r>
              <a:rPr lang="pt-BR" dirty="0">
                <a:solidFill>
                  <a:schemeClr val="bg1"/>
                </a:solidFill>
              </a:rPr>
              <a:t>Presidente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Sindicato Nacional dos Funcionários do Banco Central 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6" name="Picture 2" descr="historico_25anos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60648"/>
            <a:ext cx="2018928" cy="2206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/>
          <p:cNvSpPr/>
          <p:nvPr/>
        </p:nvSpPr>
        <p:spPr>
          <a:xfrm>
            <a:off x="4847701" y="3403085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22506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pt-BR" b="1" dirty="0" smtClean="0">
                <a:solidFill>
                  <a:srgbClr val="FFFF00"/>
                </a:solidFill>
              </a:rPr>
              <a:t>Efetivo de Servidores BC</a:t>
            </a:r>
            <a:br>
              <a:rPr lang="pt-BR" b="1" dirty="0" smtClean="0">
                <a:solidFill>
                  <a:srgbClr val="FFFF00"/>
                </a:solidFill>
              </a:rPr>
            </a:br>
            <a:endParaRPr lang="pt-BR" dirty="0"/>
          </a:p>
        </p:txBody>
      </p:sp>
      <p:pic>
        <p:nvPicPr>
          <p:cNvPr id="1026" name="Picture 2" descr="F:\Comissão BCB\Reposiçoes da Força de Trabalho do BCB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67103"/>
            <a:ext cx="9144000" cy="59908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" name="Espaço Reservado para Conteúdo 6" descr="IMG_327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b="24528"/>
          <a:stretch>
            <a:fillRect/>
          </a:stretch>
        </p:blipFill>
        <p:spPr>
          <a:xfrm rot="16200000">
            <a:off x="1143001" y="-1142999"/>
            <a:ext cx="6857998" cy="9144000"/>
          </a:xfrm>
        </p:spPr>
      </p:pic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323528" y="2204864"/>
            <a:ext cx="4968552" cy="2952328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292100" marR="0" lvl="0" indent="-292100" algn="ctr" defTabSz="914400" rtl="0" eaLnBrk="1" fontAlgn="auto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Assegurar a estabilidade do poder de compra da moeda e um sistema financeiro sólido e eficiente</a:t>
            </a:r>
            <a:endParaRPr kumimoji="0" lang="pt-BR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" name="Espaço Reservado para Conteúdo 6" descr="IMG_327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b="24528"/>
          <a:stretch>
            <a:fillRect/>
          </a:stretch>
        </p:blipFill>
        <p:spPr>
          <a:xfrm rot="16200000">
            <a:off x="1143001" y="-1142999"/>
            <a:ext cx="6857998" cy="9144000"/>
          </a:xfrm>
        </p:spPr>
      </p:pic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323528" y="1844824"/>
            <a:ext cx="4176464" cy="7920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92100" marR="0" lvl="0" indent="-292100" defTabSz="914400" rtl="0" eaLnBrk="1" fontAlgn="auto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Controle da inflação</a:t>
            </a: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323528" y="2276872"/>
            <a:ext cx="5688632" cy="7920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92100" marR="0" lvl="0" indent="-292100" defTabSz="914400" rtl="0" eaLnBrk="1" fontAlgn="auto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Políticas</a:t>
            </a:r>
            <a:r>
              <a:rPr kumimoji="0" lang="pt-BR" sz="2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monetária, de crédito e cambial</a:t>
            </a: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323528" y="2708920"/>
            <a:ext cx="5688632" cy="7920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92100" marR="0" lvl="0" indent="-292100" defTabSz="914400" rtl="0" eaLnBrk="1" fontAlgn="auto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Administração das reservas internacionais</a:t>
            </a: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323528" y="3140968"/>
            <a:ext cx="5688632" cy="7920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92100" marR="0" lvl="0" indent="-292100" defTabSz="914400" rtl="0" eaLnBrk="1" fontAlgn="auto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Regulação d</a:t>
            </a:r>
            <a:r>
              <a:rPr lang="pt-B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 Sistema Financeiro</a:t>
            </a: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Espaço Reservado para Conteúdo 2"/>
          <p:cNvSpPr txBox="1">
            <a:spLocks/>
          </p:cNvSpPr>
          <p:nvPr/>
        </p:nvSpPr>
        <p:spPr>
          <a:xfrm>
            <a:off x="323528" y="3573016"/>
            <a:ext cx="5688632" cy="7920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92100" marR="0" lvl="0" indent="-292100" defTabSz="914400" rtl="0" eaLnBrk="1" fontAlgn="auto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Vigilância do Sistema de Pagamentos</a:t>
            </a: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Espaço Reservado para Conteúdo 2"/>
          <p:cNvSpPr txBox="1">
            <a:spLocks/>
          </p:cNvSpPr>
          <p:nvPr/>
        </p:nvSpPr>
        <p:spPr>
          <a:xfrm rot="21600000">
            <a:off x="323528" y="4437113"/>
            <a:ext cx="5688632" cy="7920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92100" marR="0" lvl="0" indent="-292100" defTabSz="914400" rtl="0" eaLnBrk="1" fontAlgn="auto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Meio circulante</a:t>
            </a: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Espaço Reservado para Conteúdo 2"/>
          <p:cNvSpPr txBox="1">
            <a:spLocks/>
          </p:cNvSpPr>
          <p:nvPr/>
        </p:nvSpPr>
        <p:spPr>
          <a:xfrm>
            <a:off x="323528" y="4869160"/>
            <a:ext cx="5688632" cy="7920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92100" marR="0" lvl="0" indent="-292100" defTabSz="914400" rtl="0" eaLnBrk="1" fontAlgn="auto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Fiscalização das instituições financeiras </a:t>
            </a: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Espaço Reservado para Conteúdo 2"/>
          <p:cNvSpPr txBox="1">
            <a:spLocks/>
          </p:cNvSpPr>
          <p:nvPr/>
        </p:nvSpPr>
        <p:spPr>
          <a:xfrm rot="21600000">
            <a:off x="323528" y="4005063"/>
            <a:ext cx="5688632" cy="7920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92100" marR="0" lvl="0" indent="-292100" defTabSz="914400" rtl="0" eaLnBrk="1" fontAlgn="auto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Sistema</a:t>
            </a:r>
            <a:r>
              <a:rPr kumimoji="0" lang="pt-BR" sz="2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de Transferência de Reservas</a:t>
            </a: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 descr="IMG_327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29844"/>
          <a:stretch>
            <a:fillRect/>
          </a:stretch>
        </p:blipFill>
        <p:spPr>
          <a:xfrm>
            <a:off x="-612576" y="0"/>
            <a:ext cx="8632803" cy="6858000"/>
          </a:xfrm>
        </p:spPr>
      </p:pic>
      <p:pic>
        <p:nvPicPr>
          <p:cNvPr id="6" name="Espaço Reservado para Conteúdo 4" descr="IMG_3279.JPG"/>
          <p:cNvPicPr>
            <a:picLocks noChangeAspect="1"/>
          </p:cNvPicPr>
          <p:nvPr/>
        </p:nvPicPr>
        <p:blipFill>
          <a:blip r:embed="rId3" cstate="print"/>
          <a:srcRect l="85369"/>
          <a:stretch>
            <a:fillRect/>
          </a:stretch>
        </p:blipFill>
        <p:spPr>
          <a:xfrm>
            <a:off x="7452093" y="0"/>
            <a:ext cx="1800427" cy="6858000"/>
          </a:xfrm>
          <a:prstGeom prst="rect">
            <a:avLst/>
          </a:prstGeom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651520" y="-27384"/>
            <a:ext cx="7520880" cy="13980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Novas Atribuições</a:t>
            </a:r>
            <a:endParaRPr kumimoji="0" lang="pt-BR" sz="4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3851920" y="1556792"/>
            <a:ext cx="4536504" cy="7920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92100" marR="0" lvl="0" indent="-292100" defTabSz="914400" rtl="0" eaLnBrk="1" fontAlgn="auto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lang="pt-B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Prevenção à lavagem de dinheiro</a:t>
            </a: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Espaço Reservado para Conteúdo 2"/>
          <p:cNvSpPr txBox="1">
            <a:spLocks/>
          </p:cNvSpPr>
          <p:nvPr/>
        </p:nvSpPr>
        <p:spPr>
          <a:xfrm>
            <a:off x="3851920" y="2348880"/>
            <a:ext cx="5688632" cy="7920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92100" marR="0" lvl="0" indent="-292100" defTabSz="914400" rtl="0" eaLnBrk="1" fontAlgn="auto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lang="pt-B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Combate ao financiamento do terrorismo</a:t>
            </a: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Espaço Reservado para Conteúdo 2"/>
          <p:cNvSpPr txBox="1">
            <a:spLocks/>
          </p:cNvSpPr>
          <p:nvPr/>
        </p:nvSpPr>
        <p:spPr>
          <a:xfrm>
            <a:off x="3851920" y="3068960"/>
            <a:ext cx="5688632" cy="7920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92100" marR="0" lvl="0" indent="-292100" defTabSz="914400" rtl="0" eaLnBrk="1" fontAlgn="auto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Arranjos de pagamento</a:t>
            </a: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Espaço Reservado para Conteúdo 2"/>
          <p:cNvSpPr txBox="1">
            <a:spLocks/>
          </p:cNvSpPr>
          <p:nvPr/>
        </p:nvSpPr>
        <p:spPr>
          <a:xfrm>
            <a:off x="3851920" y="3789040"/>
            <a:ext cx="5688632" cy="7920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92100" marR="0" lvl="0" indent="-292100" defTabSz="914400" rtl="0" eaLnBrk="1" fontAlgn="auto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lang="pt-B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Inclusão financeira</a:t>
            </a: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Espaço Reservado para Conteúdo 2"/>
          <p:cNvSpPr txBox="1">
            <a:spLocks/>
          </p:cNvSpPr>
          <p:nvPr/>
        </p:nvSpPr>
        <p:spPr>
          <a:xfrm>
            <a:off x="3851920" y="4437112"/>
            <a:ext cx="5688632" cy="7920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92100" marR="0" lvl="0" indent="-292100" defTabSz="914400" rtl="0" eaLnBrk="1" fontAlgn="auto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Educação financeira</a:t>
            </a: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Espaço Reservado para Conteúdo 2"/>
          <p:cNvSpPr txBox="1">
            <a:spLocks/>
          </p:cNvSpPr>
          <p:nvPr/>
        </p:nvSpPr>
        <p:spPr>
          <a:xfrm rot="21600000">
            <a:off x="3851920" y="5085185"/>
            <a:ext cx="5688632" cy="7920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92100" marR="0" lvl="0" indent="-292100" defTabSz="914400" rtl="0" eaLnBrk="1" fontAlgn="auto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pt-BR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Factoring</a:t>
            </a:r>
            <a:endParaRPr kumimoji="0" lang="pt-BR" sz="20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 descr="IMG_327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11778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251520" y="302791"/>
            <a:ext cx="8712968" cy="13980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400" b="1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Crise Financeira Mundial</a:t>
            </a:r>
            <a:endParaRPr kumimoji="0" lang="pt-BR" sz="4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971600" y="1844824"/>
            <a:ext cx="6912768" cy="1944216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292100" marR="0" lvl="0" indent="-29210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pt-BR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Resultado de uma</a:t>
            </a:r>
            <a:r>
              <a:rPr kumimoji="0" lang="pt-BR" sz="320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regulação financeira </a:t>
            </a:r>
            <a:r>
              <a:rPr lang="pt-BR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deficiente</a:t>
            </a:r>
            <a:r>
              <a:rPr kumimoji="0" lang="pt-BR" sz="320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combinada com uma política monetária muito frouxa, conduzida pelo </a:t>
            </a:r>
            <a:r>
              <a:rPr kumimoji="0" lang="pt-BR" sz="3200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Fed</a:t>
            </a:r>
            <a:endParaRPr kumimoji="0" lang="pt-BR" sz="3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Conteúdo 6" descr="20140510_cna40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95536" y="260648"/>
            <a:ext cx="4818786" cy="6336704"/>
          </a:xfrm>
        </p:spPr>
      </p:pic>
      <p:sp>
        <p:nvSpPr>
          <p:cNvPr id="6" name="Retângulo 5"/>
          <p:cNvSpPr/>
          <p:nvPr/>
        </p:nvSpPr>
        <p:spPr>
          <a:xfrm>
            <a:off x="5436096" y="544606"/>
            <a:ext cx="345638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pt-BR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Edição de maio de 2014, chama atenção que instituições financeiras não bancarias são o maior risco para uma nova eventual crise financeira mundial. </a:t>
            </a:r>
          </a:p>
          <a:p>
            <a:pPr>
              <a:buNone/>
            </a:pPr>
            <a:endParaRPr lang="pt-BR" sz="2800" dirty="0" smtClean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>
              <a:buNone/>
            </a:pPr>
            <a:r>
              <a:rPr lang="pt-BR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Motivo: a menor regulação, especialmente nos países em desenvolvimento.</a:t>
            </a:r>
            <a:endParaRPr lang="pt-BR" sz="28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uxograma: Processo 6"/>
          <p:cNvSpPr/>
          <p:nvPr/>
        </p:nvSpPr>
        <p:spPr>
          <a:xfrm>
            <a:off x="0" y="0"/>
            <a:ext cx="9144000" cy="6858000"/>
          </a:xfrm>
          <a:prstGeom prst="flowChartProcess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251520" y="-99392"/>
            <a:ext cx="8712968" cy="13980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400" b="1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Após Crise </a:t>
            </a:r>
            <a:r>
              <a:rPr lang="pt-BR" sz="4400" b="1" dirty="0" err="1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BCs</a:t>
            </a:r>
            <a:r>
              <a:rPr lang="pt-BR" sz="4400" b="1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Reforçam o Quadro</a:t>
            </a:r>
          </a:p>
        </p:txBody>
      </p:sp>
      <p:pic>
        <p:nvPicPr>
          <p:cNvPr id="18434" name="Picture 2" descr="https://fbcdn-sphotos-h-a.akamaihd.net/hphotos-ak-xpf1/v/t34.0-12/10443870_10204074683976971_1035074196_n.jpg?oh=96c2b45d57a3ad26ec14174807c1dc40&amp;oe=5397D0C4&amp;__gda__=1402462805_29b8b1fffa4161a5b30ca12e3ee1f54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357298"/>
            <a:ext cx="7620052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uxograma: Processo 6"/>
          <p:cNvSpPr/>
          <p:nvPr/>
        </p:nvSpPr>
        <p:spPr>
          <a:xfrm>
            <a:off x="0" y="0"/>
            <a:ext cx="9144000" cy="6858000"/>
          </a:xfrm>
          <a:prstGeom prst="flowChartProcess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251520" y="-99392"/>
            <a:ext cx="8712968" cy="13980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400" b="1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Brasil x EUA</a:t>
            </a:r>
          </a:p>
        </p:txBody>
      </p:sp>
      <p:pic>
        <p:nvPicPr>
          <p:cNvPr id="16386" name="Picture 2" descr="https://fbcdn-sphotos-h-a.akamaihd.net/hphotos-ak-xpa1/v/t34.0-12/10453223_10204074889022097_1416377693_n.jpg?oh=6de7d36683fb6616705fbec77c8bd6f4&amp;oe=5397F5C1&amp;__gda__=1402476652_556f9075fc56f8de0a3cd088ece7f5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285860"/>
            <a:ext cx="7500990" cy="48756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1748</TotalTime>
  <Words>506</Words>
  <Application>Microsoft Office PowerPoint</Application>
  <PresentationFormat>Apresentação na tela (4:3)</PresentationFormat>
  <Paragraphs>91</Paragraphs>
  <Slides>18</Slides>
  <Notes>13</Notes>
  <HiddenSlides>1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19" baseType="lpstr">
      <vt:lpstr>Tema do Office</vt:lpstr>
      <vt:lpstr>Banco Central do Brasil</vt:lpstr>
      <vt:lpstr>Efetivo de Servidores BC 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Risco de RH no BCB</dc:title>
  <dc:creator>Catarina</dc:creator>
  <cp:lastModifiedBy>Presidente</cp:lastModifiedBy>
  <cp:revision>147</cp:revision>
  <dcterms:created xsi:type="dcterms:W3CDTF">2014-06-05T13:55:38Z</dcterms:created>
  <dcterms:modified xsi:type="dcterms:W3CDTF">2014-06-10T16:21:12Z</dcterms:modified>
</cp:coreProperties>
</file>