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693" r:id="rId2"/>
    <p:sldId id="1339" r:id="rId3"/>
    <p:sldId id="1356" r:id="rId4"/>
    <p:sldId id="1455" r:id="rId5"/>
    <p:sldId id="1474" r:id="rId6"/>
    <p:sldId id="1475" r:id="rId7"/>
    <p:sldId id="1476" r:id="rId8"/>
    <p:sldId id="1477" r:id="rId9"/>
    <p:sldId id="1478" r:id="rId10"/>
    <p:sldId id="1479" r:id="rId11"/>
    <p:sldId id="1480" r:id="rId12"/>
    <p:sldId id="1473" r:id="rId13"/>
    <p:sldId id="1468" r:id="rId14"/>
    <p:sldId id="1472" r:id="rId15"/>
    <p:sldId id="1469" r:id="rId16"/>
    <p:sldId id="1435" r:id="rId17"/>
    <p:sldId id="1470" r:id="rId18"/>
    <p:sldId id="1471" r:id="rId19"/>
    <p:sldId id="1456" r:id="rId20"/>
    <p:sldId id="1462" r:id="rId21"/>
    <p:sldId id="1464" r:id="rId22"/>
    <p:sldId id="1440" r:id="rId23"/>
    <p:sldId id="1504" r:id="rId24"/>
    <p:sldId id="1505" r:id="rId25"/>
    <p:sldId id="1506" r:id="rId26"/>
    <p:sldId id="1507" r:id="rId27"/>
    <p:sldId id="1508" r:id="rId28"/>
    <p:sldId id="1509" r:id="rId29"/>
    <p:sldId id="1510" r:id="rId30"/>
    <p:sldId id="1511" r:id="rId31"/>
    <p:sldId id="1512" r:id="rId32"/>
    <p:sldId id="1513" r:id="rId33"/>
    <p:sldId id="1514" r:id="rId34"/>
    <p:sldId id="1515" r:id="rId35"/>
    <p:sldId id="1516" r:id="rId36"/>
    <p:sldId id="1517" r:id="rId37"/>
    <p:sldId id="1518" r:id="rId38"/>
    <p:sldId id="1519" r:id="rId39"/>
    <p:sldId id="1520" r:id="rId40"/>
    <p:sldId id="1521" r:id="rId41"/>
    <p:sldId id="1522" r:id="rId42"/>
    <p:sldId id="1523" r:id="rId43"/>
    <p:sldId id="1442" r:id="rId44"/>
    <p:sldId id="1430" r:id="rId45"/>
    <p:sldId id="1501" r:id="rId46"/>
    <p:sldId id="1502" r:id="rId47"/>
    <p:sldId id="1503" r:id="rId48"/>
    <p:sldId id="1444" r:id="rId49"/>
    <p:sldId id="1452" r:id="rId50"/>
    <p:sldId id="1447" r:id="rId51"/>
    <p:sldId id="1465" r:id="rId5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7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545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800F2-7BC6-BC46-945E-7E1040802E1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2E16D-C918-0F4C-88CB-FA523F2DD2D8}">
      <dgm:prSet phldrT="[Text]" custT="1"/>
      <dgm:spPr/>
      <dgm:t>
        <a:bodyPr/>
        <a:lstStyle/>
        <a:p>
          <a:endParaRPr lang="en-US" sz="1300" dirty="0"/>
        </a:p>
      </dgm:t>
    </dgm:pt>
    <dgm:pt modelId="{A32733C7-E7D4-8D42-998F-F374F599FE7A}" type="parTrans" cxnId="{7814E531-28EB-5C4F-9E63-90FC97C12A05}">
      <dgm:prSet/>
      <dgm:spPr/>
      <dgm:t>
        <a:bodyPr/>
        <a:lstStyle/>
        <a:p>
          <a:endParaRPr lang="en-US"/>
        </a:p>
      </dgm:t>
    </dgm:pt>
    <dgm:pt modelId="{452DE497-7032-8547-911B-AFC0F9F1AB0D}" type="sibTrans" cxnId="{7814E531-28EB-5C4F-9E63-90FC97C12A05}">
      <dgm:prSet/>
      <dgm:spPr/>
      <dgm:t>
        <a:bodyPr/>
        <a:lstStyle/>
        <a:p>
          <a:endParaRPr lang="en-US"/>
        </a:p>
      </dgm:t>
    </dgm:pt>
    <dgm:pt modelId="{F66565FF-5E8C-AE48-AA2D-82358397E88D}">
      <dgm:prSet phldrT="[Text]"/>
      <dgm:spPr/>
      <dgm:t>
        <a:bodyPr/>
        <a:lstStyle/>
        <a:p>
          <a:r>
            <a:rPr lang="en-US" dirty="0" err="1"/>
            <a:t>Debêntures</a:t>
          </a:r>
          <a:r>
            <a:rPr lang="en-US" dirty="0"/>
            <a:t> (7 </a:t>
          </a:r>
          <a:r>
            <a:rPr lang="en-US" dirty="0" err="1"/>
            <a:t>anos</a:t>
          </a:r>
          <a:r>
            <a:rPr lang="en-US" dirty="0"/>
            <a:t>)…..10.000</a:t>
          </a:r>
        </a:p>
      </dgm:t>
    </dgm:pt>
    <dgm:pt modelId="{A52DF1BC-5386-2F45-AAB4-0DA8A6BF34F0}" type="parTrans" cxnId="{D40BB523-1656-644C-9469-D3E026108B3C}">
      <dgm:prSet/>
      <dgm:spPr/>
      <dgm:t>
        <a:bodyPr/>
        <a:lstStyle/>
        <a:p>
          <a:endParaRPr lang="en-US"/>
        </a:p>
      </dgm:t>
    </dgm:pt>
    <dgm:pt modelId="{82A74E73-578B-8F45-8D12-570BBB72F753}" type="sibTrans" cxnId="{D40BB523-1656-644C-9469-D3E026108B3C}">
      <dgm:prSet/>
      <dgm:spPr/>
      <dgm:t>
        <a:bodyPr/>
        <a:lstStyle/>
        <a:p>
          <a:endParaRPr lang="en-US"/>
        </a:p>
      </dgm:t>
    </dgm:pt>
    <dgm:pt modelId="{A15F3A08-6E35-A741-9B9C-756CEE6C1C7E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DF76F3CF-2732-524E-8D3D-DDFEEF9579B4}" type="parTrans" cxnId="{D52C3E08-2E3F-3848-A17D-61B37236C733}">
      <dgm:prSet/>
      <dgm:spPr/>
      <dgm:t>
        <a:bodyPr/>
        <a:lstStyle/>
        <a:p>
          <a:endParaRPr lang="en-US"/>
        </a:p>
      </dgm:t>
    </dgm:pt>
    <dgm:pt modelId="{019C9C14-6938-D04A-8125-66780DE4AC26}" type="sibTrans" cxnId="{D52C3E08-2E3F-3848-A17D-61B37236C733}">
      <dgm:prSet/>
      <dgm:spPr/>
      <dgm:t>
        <a:bodyPr/>
        <a:lstStyle/>
        <a:p>
          <a:endParaRPr lang="en-US"/>
        </a:p>
      </dgm:t>
    </dgm:pt>
    <dgm:pt modelId="{C1AB0A6F-5851-D647-A9D1-0CA39E76AFDA}">
      <dgm:prSet phldrT="[Text]"/>
      <dgm:spPr/>
      <dgm:t>
        <a:bodyPr/>
        <a:lstStyle/>
        <a:p>
          <a:r>
            <a:rPr lang="en-US" dirty="0" err="1"/>
            <a:t>Deságio</a:t>
          </a:r>
          <a:r>
            <a:rPr lang="en-US" dirty="0"/>
            <a:t> (</a:t>
          </a:r>
          <a:r>
            <a:rPr lang="en-US" dirty="0" err="1"/>
            <a:t>até</a:t>
          </a:r>
          <a:r>
            <a:rPr lang="en-US" dirty="0"/>
            <a:t> 50%)		5.000</a:t>
          </a:r>
        </a:p>
      </dgm:t>
    </dgm:pt>
    <dgm:pt modelId="{23A4B9FD-359C-8D4D-B94C-4124F5EEC40C}" type="parTrans" cxnId="{A6FA907A-8DEA-8748-92C6-4BD7828EC920}">
      <dgm:prSet/>
      <dgm:spPr/>
      <dgm:t>
        <a:bodyPr/>
        <a:lstStyle/>
        <a:p>
          <a:endParaRPr lang="en-US"/>
        </a:p>
      </dgm:t>
    </dgm:pt>
    <dgm:pt modelId="{C1C19B21-2645-DD42-87D4-64C33C8FFDDF}" type="sibTrans" cxnId="{A6FA907A-8DEA-8748-92C6-4BD7828EC920}">
      <dgm:prSet/>
      <dgm:spPr/>
      <dgm:t>
        <a:bodyPr/>
        <a:lstStyle/>
        <a:p>
          <a:endParaRPr lang="en-US"/>
        </a:p>
      </dgm:t>
    </dgm:pt>
    <dgm:pt modelId="{7A6635FD-AA45-FE4A-9333-E8159BE2DB5A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7462BEFE-7A86-D143-8FC3-2C9FAEDBA808}" type="parTrans" cxnId="{8A2F95AF-856B-8046-BB39-A17857FFEF09}">
      <dgm:prSet/>
      <dgm:spPr/>
      <dgm:t>
        <a:bodyPr/>
        <a:lstStyle/>
        <a:p>
          <a:endParaRPr lang="en-US"/>
        </a:p>
      </dgm:t>
    </dgm:pt>
    <dgm:pt modelId="{B0ACC0FC-C4FA-0341-9126-E434F7122E97}" type="sibTrans" cxnId="{8A2F95AF-856B-8046-BB39-A17857FFEF09}">
      <dgm:prSet/>
      <dgm:spPr/>
      <dgm:t>
        <a:bodyPr/>
        <a:lstStyle/>
        <a:p>
          <a:endParaRPr lang="en-US"/>
        </a:p>
      </dgm:t>
    </dgm:pt>
    <dgm:pt modelId="{03A4F77A-9AE4-5F46-92ED-EF4B7BC5C0C7}">
      <dgm:prSet phldrT="[Text]"/>
      <dgm:spPr/>
      <dgm:t>
        <a:bodyPr/>
        <a:lstStyle/>
        <a:p>
          <a:r>
            <a:rPr lang="en-US" dirty="0" err="1"/>
            <a:t>Juros</a:t>
          </a:r>
          <a:r>
            <a:rPr lang="en-US" dirty="0"/>
            <a:t> </a:t>
          </a:r>
          <a:r>
            <a:rPr lang="en-US" dirty="0" err="1"/>
            <a:t>anuais</a:t>
          </a:r>
          <a:r>
            <a:rPr lang="en-US" dirty="0"/>
            <a:t>			2.300</a:t>
          </a:r>
        </a:p>
      </dgm:t>
    </dgm:pt>
    <dgm:pt modelId="{828E3E42-7F19-8245-AB0B-1DD10F43B6B2}" type="parTrans" cxnId="{0591A906-3759-3B46-8DD7-90A376444243}">
      <dgm:prSet/>
      <dgm:spPr/>
      <dgm:t>
        <a:bodyPr/>
        <a:lstStyle/>
        <a:p>
          <a:endParaRPr lang="en-US"/>
        </a:p>
      </dgm:t>
    </dgm:pt>
    <dgm:pt modelId="{9F035C1B-AB87-D547-96CC-D247FEDB8C8A}" type="sibTrans" cxnId="{0591A906-3759-3B46-8DD7-90A376444243}">
      <dgm:prSet/>
      <dgm:spPr/>
      <dgm:t>
        <a:bodyPr/>
        <a:lstStyle/>
        <a:p>
          <a:endParaRPr lang="en-US"/>
        </a:p>
      </dgm:t>
    </dgm:pt>
    <dgm:pt modelId="{694F6DDA-D5B2-294C-9C93-BDFE4C7615E8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D7B98EF1-F57F-4348-90A4-ABBA3C056E95}" type="parTrans" cxnId="{53B1A53A-FD05-D34D-9A0A-9C8B86E8CAEF}">
      <dgm:prSet/>
      <dgm:spPr/>
      <dgm:t>
        <a:bodyPr/>
        <a:lstStyle/>
        <a:p>
          <a:endParaRPr lang="en-US"/>
        </a:p>
      </dgm:t>
    </dgm:pt>
    <dgm:pt modelId="{CDCC1C40-CA0B-274E-9A79-00AD5A78FFD7}" type="sibTrans" cxnId="{53B1A53A-FD05-D34D-9A0A-9C8B86E8CAEF}">
      <dgm:prSet/>
      <dgm:spPr/>
      <dgm:t>
        <a:bodyPr/>
        <a:lstStyle/>
        <a:p>
          <a:endParaRPr lang="en-US"/>
        </a:p>
      </dgm:t>
    </dgm:pt>
    <dgm:pt modelId="{6B491C2E-0039-7F49-83DA-4D9F26FDAAA5}">
      <dgm:prSet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D6B026D9-8898-4141-8B2E-C1B47EFA26FF}" type="parTrans" cxnId="{FAE478DE-2330-ED4C-B01E-7232115A32A7}">
      <dgm:prSet/>
      <dgm:spPr/>
      <dgm:t>
        <a:bodyPr/>
        <a:lstStyle/>
        <a:p>
          <a:endParaRPr lang="en-US"/>
        </a:p>
      </dgm:t>
    </dgm:pt>
    <dgm:pt modelId="{3691282F-2F43-D34C-9A5B-967020C306CE}" type="sibTrans" cxnId="{FAE478DE-2330-ED4C-B01E-7232115A32A7}">
      <dgm:prSet/>
      <dgm:spPr/>
      <dgm:t>
        <a:bodyPr/>
        <a:lstStyle/>
        <a:p>
          <a:endParaRPr lang="en-US"/>
        </a:p>
      </dgm:t>
    </dgm:pt>
    <dgm:pt modelId="{E3DB2EB6-091A-1241-9071-5433417AEBBF}">
      <dgm:prSet/>
      <dgm:spPr/>
      <dgm:t>
        <a:bodyPr/>
        <a:lstStyle/>
        <a:p>
          <a:r>
            <a:rPr lang="en-US" dirty="0" err="1"/>
            <a:t>Custos</a:t>
          </a:r>
          <a:r>
            <a:rPr lang="en-US" dirty="0"/>
            <a:t> </a:t>
          </a:r>
          <a:r>
            <a:rPr lang="en-US" dirty="0" err="1"/>
            <a:t>Administrativos</a:t>
          </a:r>
          <a:endParaRPr lang="en-US" dirty="0"/>
        </a:p>
      </dgm:t>
    </dgm:pt>
    <dgm:pt modelId="{C815B61D-66D4-F14A-9E90-FF2D8320FCA1}" type="parTrans" cxnId="{0EF0E644-8D2C-BC4C-B6FB-C329F825A64C}">
      <dgm:prSet/>
      <dgm:spPr/>
      <dgm:t>
        <a:bodyPr/>
        <a:lstStyle/>
        <a:p>
          <a:endParaRPr lang="en-US"/>
        </a:p>
      </dgm:t>
    </dgm:pt>
    <dgm:pt modelId="{7EC5AD32-17FC-E44B-AC13-1A37C671936F}" type="sibTrans" cxnId="{0EF0E644-8D2C-BC4C-B6FB-C329F825A64C}">
      <dgm:prSet/>
      <dgm:spPr/>
      <dgm:t>
        <a:bodyPr/>
        <a:lstStyle/>
        <a:p>
          <a:endParaRPr lang="en-US"/>
        </a:p>
      </dgm:t>
    </dgm:pt>
    <dgm:pt modelId="{85DCC04B-3757-244D-A9D5-D5B22367162F}">
      <dgm:prSet/>
      <dgm:spPr/>
      <dgm:t>
        <a:bodyPr/>
        <a:lstStyle/>
        <a:p>
          <a:r>
            <a:rPr lang="en-US" dirty="0" err="1"/>
            <a:t>Consultorias</a:t>
          </a:r>
          <a:endParaRPr lang="en-US" dirty="0"/>
        </a:p>
      </dgm:t>
    </dgm:pt>
    <dgm:pt modelId="{148111CF-3E84-5F43-B3AA-744C8ECE1862}" type="parTrans" cxnId="{513F986D-25C6-AD41-A6FC-D27B8BF213B0}">
      <dgm:prSet/>
      <dgm:spPr/>
      <dgm:t>
        <a:bodyPr/>
        <a:lstStyle/>
        <a:p>
          <a:endParaRPr lang="en-US"/>
        </a:p>
      </dgm:t>
    </dgm:pt>
    <dgm:pt modelId="{71D3AB4F-8955-8242-9C3D-7F9F1E466D1A}" type="sibTrans" cxnId="{513F986D-25C6-AD41-A6FC-D27B8BF213B0}">
      <dgm:prSet/>
      <dgm:spPr/>
      <dgm:t>
        <a:bodyPr/>
        <a:lstStyle/>
        <a:p>
          <a:endParaRPr lang="en-US"/>
        </a:p>
      </dgm:t>
    </dgm:pt>
    <dgm:pt modelId="{E37AAB29-E6E0-5B43-9798-3CB88572D87F}" type="pres">
      <dgm:prSet presAssocID="{1BB800F2-7BC6-BC46-945E-7E1040802E18}" presName="linearFlow" presStyleCnt="0">
        <dgm:presLayoutVars>
          <dgm:dir/>
          <dgm:animLvl val="lvl"/>
          <dgm:resizeHandles val="exact"/>
        </dgm:presLayoutVars>
      </dgm:prSet>
      <dgm:spPr/>
    </dgm:pt>
    <dgm:pt modelId="{D44ECCD0-C921-2540-9F33-6BCA1FD0957F}" type="pres">
      <dgm:prSet presAssocID="{D2A2E16D-C918-0F4C-88CB-FA523F2DD2D8}" presName="composite" presStyleCnt="0"/>
      <dgm:spPr/>
    </dgm:pt>
    <dgm:pt modelId="{53701805-48A2-DF43-A97E-1F2ADAED9985}" type="pres">
      <dgm:prSet presAssocID="{D2A2E16D-C918-0F4C-88CB-FA523F2DD2D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4CFB23E-6DA5-1E43-9B22-2F0F6F32D7CC}" type="pres">
      <dgm:prSet presAssocID="{D2A2E16D-C918-0F4C-88CB-FA523F2DD2D8}" presName="descendantText" presStyleLbl="alignAcc1" presStyleIdx="0" presStyleCnt="5">
        <dgm:presLayoutVars>
          <dgm:bulletEnabled val="1"/>
        </dgm:presLayoutVars>
      </dgm:prSet>
      <dgm:spPr/>
    </dgm:pt>
    <dgm:pt modelId="{F832562F-30EE-AA45-B096-DA9CDDB2CDAD}" type="pres">
      <dgm:prSet presAssocID="{452DE497-7032-8547-911B-AFC0F9F1AB0D}" presName="sp" presStyleCnt="0"/>
      <dgm:spPr/>
    </dgm:pt>
    <dgm:pt modelId="{29043A7B-FAC8-3443-9549-85A8080C85DD}" type="pres">
      <dgm:prSet presAssocID="{A15F3A08-6E35-A741-9B9C-756CEE6C1C7E}" presName="composite" presStyleCnt="0"/>
      <dgm:spPr/>
    </dgm:pt>
    <dgm:pt modelId="{72280687-C482-014C-9467-3EAFCA6FE5D2}" type="pres">
      <dgm:prSet presAssocID="{A15F3A08-6E35-A741-9B9C-756CEE6C1C7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D1ABF0D-E9EE-3D43-B774-27BA24231D1D}" type="pres">
      <dgm:prSet presAssocID="{A15F3A08-6E35-A741-9B9C-756CEE6C1C7E}" presName="descendantText" presStyleLbl="alignAcc1" presStyleIdx="1" presStyleCnt="5">
        <dgm:presLayoutVars>
          <dgm:bulletEnabled val="1"/>
        </dgm:presLayoutVars>
      </dgm:prSet>
      <dgm:spPr/>
    </dgm:pt>
    <dgm:pt modelId="{C65FDB9E-AC98-754E-A4E7-76AB1C145171}" type="pres">
      <dgm:prSet presAssocID="{019C9C14-6938-D04A-8125-66780DE4AC26}" presName="sp" presStyleCnt="0"/>
      <dgm:spPr/>
    </dgm:pt>
    <dgm:pt modelId="{59A9272E-9667-0C4C-9CA5-D99AAE9D2069}" type="pres">
      <dgm:prSet presAssocID="{7A6635FD-AA45-FE4A-9333-E8159BE2DB5A}" presName="composite" presStyleCnt="0"/>
      <dgm:spPr/>
    </dgm:pt>
    <dgm:pt modelId="{19C53EB2-C140-D34B-BCA0-2B687865343F}" type="pres">
      <dgm:prSet presAssocID="{7A6635FD-AA45-FE4A-9333-E8159BE2DB5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465D36A-D6D2-184C-B9CD-E38ECA0FD2B9}" type="pres">
      <dgm:prSet presAssocID="{7A6635FD-AA45-FE4A-9333-E8159BE2DB5A}" presName="descendantText" presStyleLbl="alignAcc1" presStyleIdx="2" presStyleCnt="5">
        <dgm:presLayoutVars>
          <dgm:bulletEnabled val="1"/>
        </dgm:presLayoutVars>
      </dgm:prSet>
      <dgm:spPr/>
    </dgm:pt>
    <dgm:pt modelId="{BA972812-D176-A143-8269-26F7895B006B}" type="pres">
      <dgm:prSet presAssocID="{B0ACC0FC-C4FA-0341-9126-E434F7122E97}" presName="sp" presStyleCnt="0"/>
      <dgm:spPr/>
    </dgm:pt>
    <dgm:pt modelId="{DFA82B9D-5922-DC4A-91C0-3E69933555DB}" type="pres">
      <dgm:prSet presAssocID="{694F6DDA-D5B2-294C-9C93-BDFE4C7615E8}" presName="composite" presStyleCnt="0"/>
      <dgm:spPr/>
    </dgm:pt>
    <dgm:pt modelId="{5E3DB024-A7AC-1349-A8F6-D810A46F0152}" type="pres">
      <dgm:prSet presAssocID="{694F6DDA-D5B2-294C-9C93-BDFE4C7615E8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AA613AA-9D51-E445-A360-94D8749D3908}" type="pres">
      <dgm:prSet presAssocID="{694F6DDA-D5B2-294C-9C93-BDFE4C7615E8}" presName="descendantText" presStyleLbl="alignAcc1" presStyleIdx="3" presStyleCnt="5">
        <dgm:presLayoutVars>
          <dgm:bulletEnabled val="1"/>
        </dgm:presLayoutVars>
      </dgm:prSet>
      <dgm:spPr/>
    </dgm:pt>
    <dgm:pt modelId="{1CB1C1D0-A848-0540-B13F-86C7F3718E53}" type="pres">
      <dgm:prSet presAssocID="{CDCC1C40-CA0B-274E-9A79-00AD5A78FFD7}" presName="sp" presStyleCnt="0"/>
      <dgm:spPr/>
    </dgm:pt>
    <dgm:pt modelId="{7ADACC9F-17BF-4F49-8782-3635D9454E53}" type="pres">
      <dgm:prSet presAssocID="{6B491C2E-0039-7F49-83DA-4D9F26FDAAA5}" presName="composite" presStyleCnt="0"/>
      <dgm:spPr/>
    </dgm:pt>
    <dgm:pt modelId="{88D0609D-EEF9-5C44-906C-1D072FEC38F6}" type="pres">
      <dgm:prSet presAssocID="{6B491C2E-0039-7F49-83DA-4D9F26FDAAA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CF483F0-4951-534C-B487-703A8DDB207F}" type="pres">
      <dgm:prSet presAssocID="{6B491C2E-0039-7F49-83DA-4D9F26FDAAA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814E531-28EB-5C4F-9E63-90FC97C12A05}" srcId="{1BB800F2-7BC6-BC46-945E-7E1040802E18}" destId="{D2A2E16D-C918-0F4C-88CB-FA523F2DD2D8}" srcOrd="0" destOrd="0" parTransId="{A32733C7-E7D4-8D42-998F-F374F599FE7A}" sibTransId="{452DE497-7032-8547-911B-AFC0F9F1AB0D}"/>
    <dgm:cxn modelId="{AD8E9B34-8156-9F4B-9457-41BF011BFE2A}" type="presOf" srcId="{C1AB0A6F-5851-D647-A9D1-0CA39E76AFDA}" destId="{6D1ABF0D-E9EE-3D43-B774-27BA24231D1D}" srcOrd="0" destOrd="0" presId="urn:microsoft.com/office/officeart/2005/8/layout/chevron2"/>
    <dgm:cxn modelId="{ECB7C8B9-114B-7B4E-96C2-49AFFC5BA8E9}" type="presOf" srcId="{1BB800F2-7BC6-BC46-945E-7E1040802E18}" destId="{E37AAB29-E6E0-5B43-9798-3CB88572D87F}" srcOrd="0" destOrd="0" presId="urn:microsoft.com/office/officeart/2005/8/layout/chevron2"/>
    <dgm:cxn modelId="{513F986D-25C6-AD41-A6FC-D27B8BF213B0}" srcId="{6B491C2E-0039-7F49-83DA-4D9F26FDAAA5}" destId="{85DCC04B-3757-244D-A9D5-D5B22367162F}" srcOrd="0" destOrd="0" parTransId="{148111CF-3E84-5F43-B3AA-744C8ECE1862}" sibTransId="{71D3AB4F-8955-8242-9C3D-7F9F1E466D1A}"/>
    <dgm:cxn modelId="{6C4C5FA0-B045-9F47-945C-5083C9B65ABD}" type="presOf" srcId="{03A4F77A-9AE4-5F46-92ED-EF4B7BC5C0C7}" destId="{0465D36A-D6D2-184C-B9CD-E38ECA0FD2B9}" srcOrd="0" destOrd="0" presId="urn:microsoft.com/office/officeart/2005/8/layout/chevron2"/>
    <dgm:cxn modelId="{FAE478DE-2330-ED4C-B01E-7232115A32A7}" srcId="{1BB800F2-7BC6-BC46-945E-7E1040802E18}" destId="{6B491C2E-0039-7F49-83DA-4D9F26FDAAA5}" srcOrd="4" destOrd="0" parTransId="{D6B026D9-8898-4141-8B2E-C1B47EFA26FF}" sibTransId="{3691282F-2F43-D34C-9A5B-967020C306CE}"/>
    <dgm:cxn modelId="{E3EBED79-FE3B-A147-BA17-6EFC69658C21}" type="presOf" srcId="{694F6DDA-D5B2-294C-9C93-BDFE4C7615E8}" destId="{5E3DB024-A7AC-1349-A8F6-D810A46F0152}" srcOrd="0" destOrd="0" presId="urn:microsoft.com/office/officeart/2005/8/layout/chevron2"/>
    <dgm:cxn modelId="{A6FA907A-8DEA-8748-92C6-4BD7828EC920}" srcId="{A15F3A08-6E35-A741-9B9C-756CEE6C1C7E}" destId="{C1AB0A6F-5851-D647-A9D1-0CA39E76AFDA}" srcOrd="0" destOrd="0" parTransId="{23A4B9FD-359C-8D4D-B94C-4124F5EEC40C}" sibTransId="{C1C19B21-2645-DD42-87D4-64C33C8FFDDF}"/>
    <dgm:cxn modelId="{0EF0E644-8D2C-BC4C-B6FB-C329F825A64C}" srcId="{694F6DDA-D5B2-294C-9C93-BDFE4C7615E8}" destId="{E3DB2EB6-091A-1241-9071-5433417AEBBF}" srcOrd="0" destOrd="0" parTransId="{C815B61D-66D4-F14A-9E90-FF2D8320FCA1}" sibTransId="{7EC5AD32-17FC-E44B-AC13-1A37C671936F}"/>
    <dgm:cxn modelId="{1FD1E74A-8C9D-FD47-9AAC-BD811B6D74DA}" type="presOf" srcId="{85DCC04B-3757-244D-A9D5-D5B22367162F}" destId="{CCF483F0-4951-534C-B487-703A8DDB207F}" srcOrd="0" destOrd="0" presId="urn:microsoft.com/office/officeart/2005/8/layout/chevron2"/>
    <dgm:cxn modelId="{53B1A53A-FD05-D34D-9A0A-9C8B86E8CAEF}" srcId="{1BB800F2-7BC6-BC46-945E-7E1040802E18}" destId="{694F6DDA-D5B2-294C-9C93-BDFE4C7615E8}" srcOrd="3" destOrd="0" parTransId="{D7B98EF1-F57F-4348-90A4-ABBA3C056E95}" sibTransId="{CDCC1C40-CA0B-274E-9A79-00AD5A78FFD7}"/>
    <dgm:cxn modelId="{0AC6746E-5004-3148-A2C2-18D4EE8E488D}" type="presOf" srcId="{E3DB2EB6-091A-1241-9071-5433417AEBBF}" destId="{3AA613AA-9D51-E445-A360-94D8749D3908}" srcOrd="0" destOrd="0" presId="urn:microsoft.com/office/officeart/2005/8/layout/chevron2"/>
    <dgm:cxn modelId="{A6444719-4E23-E247-94D4-550389AD8CC2}" type="presOf" srcId="{D2A2E16D-C918-0F4C-88CB-FA523F2DD2D8}" destId="{53701805-48A2-DF43-A97E-1F2ADAED9985}" srcOrd="0" destOrd="0" presId="urn:microsoft.com/office/officeart/2005/8/layout/chevron2"/>
    <dgm:cxn modelId="{7D2ED59B-9DCD-9541-AC4B-C5ADC1C86D0D}" type="presOf" srcId="{A15F3A08-6E35-A741-9B9C-756CEE6C1C7E}" destId="{72280687-C482-014C-9467-3EAFCA6FE5D2}" srcOrd="0" destOrd="0" presId="urn:microsoft.com/office/officeart/2005/8/layout/chevron2"/>
    <dgm:cxn modelId="{D52C3E08-2E3F-3848-A17D-61B37236C733}" srcId="{1BB800F2-7BC6-BC46-945E-7E1040802E18}" destId="{A15F3A08-6E35-A741-9B9C-756CEE6C1C7E}" srcOrd="1" destOrd="0" parTransId="{DF76F3CF-2732-524E-8D3D-DDFEEF9579B4}" sibTransId="{019C9C14-6938-D04A-8125-66780DE4AC26}"/>
    <dgm:cxn modelId="{DFB64BD0-B95C-AC4D-9E8B-5F62CCDF4734}" type="presOf" srcId="{6B491C2E-0039-7F49-83DA-4D9F26FDAAA5}" destId="{88D0609D-EEF9-5C44-906C-1D072FEC38F6}" srcOrd="0" destOrd="0" presId="urn:microsoft.com/office/officeart/2005/8/layout/chevron2"/>
    <dgm:cxn modelId="{C132D0A1-5A86-2546-BE1E-C5ECE8E766CE}" type="presOf" srcId="{7A6635FD-AA45-FE4A-9333-E8159BE2DB5A}" destId="{19C53EB2-C140-D34B-BCA0-2B687865343F}" srcOrd="0" destOrd="0" presId="urn:microsoft.com/office/officeart/2005/8/layout/chevron2"/>
    <dgm:cxn modelId="{8A2F95AF-856B-8046-BB39-A17857FFEF09}" srcId="{1BB800F2-7BC6-BC46-945E-7E1040802E18}" destId="{7A6635FD-AA45-FE4A-9333-E8159BE2DB5A}" srcOrd="2" destOrd="0" parTransId="{7462BEFE-7A86-D143-8FC3-2C9FAEDBA808}" sibTransId="{B0ACC0FC-C4FA-0341-9126-E434F7122E97}"/>
    <dgm:cxn modelId="{0591A906-3759-3B46-8DD7-90A376444243}" srcId="{7A6635FD-AA45-FE4A-9333-E8159BE2DB5A}" destId="{03A4F77A-9AE4-5F46-92ED-EF4B7BC5C0C7}" srcOrd="0" destOrd="0" parTransId="{828E3E42-7F19-8245-AB0B-1DD10F43B6B2}" sibTransId="{9F035C1B-AB87-D547-96CC-D247FEDB8C8A}"/>
    <dgm:cxn modelId="{B7290AEF-A00C-2848-A12C-9C19131CE112}" type="presOf" srcId="{F66565FF-5E8C-AE48-AA2D-82358397E88D}" destId="{74CFB23E-6DA5-1E43-9B22-2F0F6F32D7CC}" srcOrd="0" destOrd="0" presId="urn:microsoft.com/office/officeart/2005/8/layout/chevron2"/>
    <dgm:cxn modelId="{D40BB523-1656-644C-9469-D3E026108B3C}" srcId="{D2A2E16D-C918-0F4C-88CB-FA523F2DD2D8}" destId="{F66565FF-5E8C-AE48-AA2D-82358397E88D}" srcOrd="0" destOrd="0" parTransId="{A52DF1BC-5386-2F45-AAB4-0DA8A6BF34F0}" sibTransId="{82A74E73-578B-8F45-8D12-570BBB72F753}"/>
    <dgm:cxn modelId="{A3847968-B033-1E48-914C-B4BDB655E444}" type="presParOf" srcId="{E37AAB29-E6E0-5B43-9798-3CB88572D87F}" destId="{D44ECCD0-C921-2540-9F33-6BCA1FD0957F}" srcOrd="0" destOrd="0" presId="urn:microsoft.com/office/officeart/2005/8/layout/chevron2"/>
    <dgm:cxn modelId="{C7F5BCA4-A080-D242-B4E9-469378BD45DD}" type="presParOf" srcId="{D44ECCD0-C921-2540-9F33-6BCA1FD0957F}" destId="{53701805-48A2-DF43-A97E-1F2ADAED9985}" srcOrd="0" destOrd="0" presId="urn:microsoft.com/office/officeart/2005/8/layout/chevron2"/>
    <dgm:cxn modelId="{47ED7B80-5F8B-8D4D-8766-01F13DCBC094}" type="presParOf" srcId="{D44ECCD0-C921-2540-9F33-6BCA1FD0957F}" destId="{74CFB23E-6DA5-1E43-9B22-2F0F6F32D7CC}" srcOrd="1" destOrd="0" presId="urn:microsoft.com/office/officeart/2005/8/layout/chevron2"/>
    <dgm:cxn modelId="{F2BA9964-4E05-4E4B-AC24-769FF21B58C8}" type="presParOf" srcId="{E37AAB29-E6E0-5B43-9798-3CB88572D87F}" destId="{F832562F-30EE-AA45-B096-DA9CDDB2CDAD}" srcOrd="1" destOrd="0" presId="urn:microsoft.com/office/officeart/2005/8/layout/chevron2"/>
    <dgm:cxn modelId="{278338ED-6C80-0941-AA95-87722CFA8B80}" type="presParOf" srcId="{E37AAB29-E6E0-5B43-9798-3CB88572D87F}" destId="{29043A7B-FAC8-3443-9549-85A8080C85DD}" srcOrd="2" destOrd="0" presId="urn:microsoft.com/office/officeart/2005/8/layout/chevron2"/>
    <dgm:cxn modelId="{2C2D641E-9166-AA4E-B6C5-1D48AE21117B}" type="presParOf" srcId="{29043A7B-FAC8-3443-9549-85A8080C85DD}" destId="{72280687-C482-014C-9467-3EAFCA6FE5D2}" srcOrd="0" destOrd="0" presId="urn:microsoft.com/office/officeart/2005/8/layout/chevron2"/>
    <dgm:cxn modelId="{B00D3ED4-4BF8-BD42-8D89-8008D7B2BD17}" type="presParOf" srcId="{29043A7B-FAC8-3443-9549-85A8080C85DD}" destId="{6D1ABF0D-E9EE-3D43-B774-27BA24231D1D}" srcOrd="1" destOrd="0" presId="urn:microsoft.com/office/officeart/2005/8/layout/chevron2"/>
    <dgm:cxn modelId="{129E6206-CC06-BE4C-857D-C7AA149D1C18}" type="presParOf" srcId="{E37AAB29-E6E0-5B43-9798-3CB88572D87F}" destId="{C65FDB9E-AC98-754E-A4E7-76AB1C145171}" srcOrd="3" destOrd="0" presId="urn:microsoft.com/office/officeart/2005/8/layout/chevron2"/>
    <dgm:cxn modelId="{70BC4A56-02DD-2D4C-8066-D73B7EB14867}" type="presParOf" srcId="{E37AAB29-E6E0-5B43-9798-3CB88572D87F}" destId="{59A9272E-9667-0C4C-9CA5-D99AAE9D2069}" srcOrd="4" destOrd="0" presId="urn:microsoft.com/office/officeart/2005/8/layout/chevron2"/>
    <dgm:cxn modelId="{2A0526AF-340C-B045-B9F5-5C80534F5229}" type="presParOf" srcId="{59A9272E-9667-0C4C-9CA5-D99AAE9D2069}" destId="{19C53EB2-C140-D34B-BCA0-2B687865343F}" srcOrd="0" destOrd="0" presId="urn:microsoft.com/office/officeart/2005/8/layout/chevron2"/>
    <dgm:cxn modelId="{A4598BF3-90BD-E44D-A8CD-B1C7973FE137}" type="presParOf" srcId="{59A9272E-9667-0C4C-9CA5-D99AAE9D2069}" destId="{0465D36A-D6D2-184C-B9CD-E38ECA0FD2B9}" srcOrd="1" destOrd="0" presId="urn:microsoft.com/office/officeart/2005/8/layout/chevron2"/>
    <dgm:cxn modelId="{FB515D5D-A265-5A49-B7C3-380825D50815}" type="presParOf" srcId="{E37AAB29-E6E0-5B43-9798-3CB88572D87F}" destId="{BA972812-D176-A143-8269-26F7895B006B}" srcOrd="5" destOrd="0" presId="urn:microsoft.com/office/officeart/2005/8/layout/chevron2"/>
    <dgm:cxn modelId="{E489B242-F1A7-4244-93A4-CE905EE6B899}" type="presParOf" srcId="{E37AAB29-E6E0-5B43-9798-3CB88572D87F}" destId="{DFA82B9D-5922-DC4A-91C0-3E69933555DB}" srcOrd="6" destOrd="0" presId="urn:microsoft.com/office/officeart/2005/8/layout/chevron2"/>
    <dgm:cxn modelId="{77EB1007-989B-4A4C-8B1B-7B44862FEB47}" type="presParOf" srcId="{DFA82B9D-5922-DC4A-91C0-3E69933555DB}" destId="{5E3DB024-A7AC-1349-A8F6-D810A46F0152}" srcOrd="0" destOrd="0" presId="urn:microsoft.com/office/officeart/2005/8/layout/chevron2"/>
    <dgm:cxn modelId="{0B3A20F1-543D-7B4A-8825-9B860AEFE275}" type="presParOf" srcId="{DFA82B9D-5922-DC4A-91C0-3E69933555DB}" destId="{3AA613AA-9D51-E445-A360-94D8749D3908}" srcOrd="1" destOrd="0" presId="urn:microsoft.com/office/officeart/2005/8/layout/chevron2"/>
    <dgm:cxn modelId="{0EC321F1-C38B-BB4F-8131-168A20C14FBE}" type="presParOf" srcId="{E37AAB29-E6E0-5B43-9798-3CB88572D87F}" destId="{1CB1C1D0-A848-0540-B13F-86C7F3718E53}" srcOrd="7" destOrd="0" presId="urn:microsoft.com/office/officeart/2005/8/layout/chevron2"/>
    <dgm:cxn modelId="{D7BC5C40-2D12-B44A-AAE3-651798797D94}" type="presParOf" srcId="{E37AAB29-E6E0-5B43-9798-3CB88572D87F}" destId="{7ADACC9F-17BF-4F49-8782-3635D9454E53}" srcOrd="8" destOrd="0" presId="urn:microsoft.com/office/officeart/2005/8/layout/chevron2"/>
    <dgm:cxn modelId="{EC85AC1C-1CFF-7E4F-8C89-F93172674004}" type="presParOf" srcId="{7ADACC9F-17BF-4F49-8782-3635D9454E53}" destId="{88D0609D-EEF9-5C44-906C-1D072FEC38F6}" srcOrd="0" destOrd="0" presId="urn:microsoft.com/office/officeart/2005/8/layout/chevron2"/>
    <dgm:cxn modelId="{5D3DDCF5-9B7A-E442-8A82-9B035E74F69E}" type="presParOf" srcId="{7ADACC9F-17BF-4F49-8782-3635D9454E53}" destId="{CCF483F0-4951-534C-B487-703A8DDB20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1805-48A2-DF43-A97E-1F2ADAED9985}">
      <dsp:nvSpPr>
        <dsp:cNvPr id="0" name=""/>
        <dsp:cNvSpPr/>
      </dsp:nvSpPr>
      <dsp:spPr>
        <a:xfrm rot="5400000">
          <a:off x="-135268" y="136614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1" y="316972"/>
        <a:ext cx="631251" cy="270536"/>
      </dsp:txXfrm>
    </dsp:sp>
    <dsp:sp modelId="{74CFB23E-6DA5-1E43-9B22-2F0F6F32D7CC}">
      <dsp:nvSpPr>
        <dsp:cNvPr id="0" name=""/>
        <dsp:cNvSpPr/>
      </dsp:nvSpPr>
      <dsp:spPr>
        <a:xfrm rot="5400000">
          <a:off x="3401736" y="-2769139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Debêntures</a:t>
          </a:r>
          <a:r>
            <a:rPr lang="en-US" sz="2800" kern="1200" dirty="0"/>
            <a:t> (7 </a:t>
          </a:r>
          <a:r>
            <a:rPr lang="en-US" sz="2800" kern="1200" dirty="0" err="1"/>
            <a:t>anos</a:t>
          </a:r>
          <a:r>
            <a:rPr lang="en-US" sz="2800" kern="1200" dirty="0"/>
            <a:t>)…..10.000</a:t>
          </a:r>
        </a:p>
      </dsp:txBody>
      <dsp:txXfrm rot="-5400000">
        <a:off x="631251" y="29960"/>
        <a:ext cx="6098518" cy="528933"/>
      </dsp:txXfrm>
    </dsp:sp>
    <dsp:sp modelId="{72280687-C482-014C-9467-3EAFCA6FE5D2}">
      <dsp:nvSpPr>
        <dsp:cNvPr id="0" name=""/>
        <dsp:cNvSpPr/>
      </dsp:nvSpPr>
      <dsp:spPr>
        <a:xfrm rot="5400000">
          <a:off x="-135268" y="918606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000000"/>
            </a:solidFill>
          </a:endParaRPr>
        </a:p>
      </dsp:txBody>
      <dsp:txXfrm rot="-5400000">
        <a:off x="1" y="1098964"/>
        <a:ext cx="631251" cy="270536"/>
      </dsp:txXfrm>
    </dsp:sp>
    <dsp:sp modelId="{6D1ABF0D-E9EE-3D43-B774-27BA24231D1D}">
      <dsp:nvSpPr>
        <dsp:cNvPr id="0" name=""/>
        <dsp:cNvSpPr/>
      </dsp:nvSpPr>
      <dsp:spPr>
        <a:xfrm rot="5400000">
          <a:off x="3401736" y="-1987147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Deságio</a:t>
          </a:r>
          <a:r>
            <a:rPr lang="en-US" sz="2800" kern="1200" dirty="0"/>
            <a:t> (</a:t>
          </a:r>
          <a:r>
            <a:rPr lang="en-US" sz="2800" kern="1200" dirty="0" err="1"/>
            <a:t>até</a:t>
          </a:r>
          <a:r>
            <a:rPr lang="en-US" sz="2800" kern="1200" dirty="0"/>
            <a:t> 50%)		5.000</a:t>
          </a:r>
        </a:p>
      </dsp:txBody>
      <dsp:txXfrm rot="-5400000">
        <a:off x="631251" y="811952"/>
        <a:ext cx="6098518" cy="528933"/>
      </dsp:txXfrm>
    </dsp:sp>
    <dsp:sp modelId="{19C53EB2-C140-D34B-BCA0-2B687865343F}">
      <dsp:nvSpPr>
        <dsp:cNvPr id="0" name=""/>
        <dsp:cNvSpPr/>
      </dsp:nvSpPr>
      <dsp:spPr>
        <a:xfrm rot="5400000">
          <a:off x="-135268" y="1700598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000000"/>
            </a:solidFill>
          </a:endParaRPr>
        </a:p>
      </dsp:txBody>
      <dsp:txXfrm rot="-5400000">
        <a:off x="1" y="1880956"/>
        <a:ext cx="631251" cy="270536"/>
      </dsp:txXfrm>
    </dsp:sp>
    <dsp:sp modelId="{0465D36A-D6D2-184C-B9CD-E38ECA0FD2B9}">
      <dsp:nvSpPr>
        <dsp:cNvPr id="0" name=""/>
        <dsp:cNvSpPr/>
      </dsp:nvSpPr>
      <dsp:spPr>
        <a:xfrm rot="5400000">
          <a:off x="3401736" y="-1205155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Juros</a:t>
          </a:r>
          <a:r>
            <a:rPr lang="en-US" sz="2800" kern="1200" dirty="0"/>
            <a:t> </a:t>
          </a:r>
          <a:r>
            <a:rPr lang="en-US" sz="2800" kern="1200" dirty="0" err="1"/>
            <a:t>anuais</a:t>
          </a:r>
          <a:r>
            <a:rPr lang="en-US" sz="2800" kern="1200" dirty="0"/>
            <a:t>			2.300</a:t>
          </a:r>
        </a:p>
      </dsp:txBody>
      <dsp:txXfrm rot="-5400000">
        <a:off x="631251" y="1593944"/>
        <a:ext cx="6098518" cy="528933"/>
      </dsp:txXfrm>
    </dsp:sp>
    <dsp:sp modelId="{5E3DB024-A7AC-1349-A8F6-D810A46F0152}">
      <dsp:nvSpPr>
        <dsp:cNvPr id="0" name=""/>
        <dsp:cNvSpPr/>
      </dsp:nvSpPr>
      <dsp:spPr>
        <a:xfrm rot="5400000">
          <a:off x="-135268" y="2482590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000000"/>
            </a:solidFill>
          </a:endParaRPr>
        </a:p>
      </dsp:txBody>
      <dsp:txXfrm rot="-5400000">
        <a:off x="1" y="2662948"/>
        <a:ext cx="631251" cy="270536"/>
      </dsp:txXfrm>
    </dsp:sp>
    <dsp:sp modelId="{3AA613AA-9D51-E445-A360-94D8749D3908}">
      <dsp:nvSpPr>
        <dsp:cNvPr id="0" name=""/>
        <dsp:cNvSpPr/>
      </dsp:nvSpPr>
      <dsp:spPr>
        <a:xfrm rot="5400000">
          <a:off x="3401736" y="-423163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Custos</a:t>
          </a:r>
          <a:r>
            <a:rPr lang="en-US" sz="2800" kern="1200" dirty="0"/>
            <a:t> </a:t>
          </a:r>
          <a:r>
            <a:rPr lang="en-US" sz="2800" kern="1200" dirty="0" err="1"/>
            <a:t>Administrativos</a:t>
          </a:r>
          <a:endParaRPr lang="en-US" sz="2800" kern="1200" dirty="0"/>
        </a:p>
      </dsp:txBody>
      <dsp:txXfrm rot="-5400000">
        <a:off x="631251" y="2375936"/>
        <a:ext cx="6098518" cy="528933"/>
      </dsp:txXfrm>
    </dsp:sp>
    <dsp:sp modelId="{88D0609D-EEF9-5C44-906C-1D072FEC38F6}">
      <dsp:nvSpPr>
        <dsp:cNvPr id="0" name=""/>
        <dsp:cNvSpPr/>
      </dsp:nvSpPr>
      <dsp:spPr>
        <a:xfrm rot="5400000">
          <a:off x="-135268" y="3264582"/>
          <a:ext cx="901787" cy="6312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000000"/>
            </a:solidFill>
          </a:endParaRPr>
        </a:p>
      </dsp:txBody>
      <dsp:txXfrm rot="-5400000">
        <a:off x="1" y="3444940"/>
        <a:ext cx="631251" cy="270536"/>
      </dsp:txXfrm>
    </dsp:sp>
    <dsp:sp modelId="{CCF483F0-4951-534C-B487-703A8DDB207F}">
      <dsp:nvSpPr>
        <dsp:cNvPr id="0" name=""/>
        <dsp:cNvSpPr/>
      </dsp:nvSpPr>
      <dsp:spPr>
        <a:xfrm rot="5400000">
          <a:off x="3401736" y="358828"/>
          <a:ext cx="586161" cy="6127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/>
            <a:t>Consultorias</a:t>
          </a:r>
          <a:endParaRPr lang="en-US" sz="2800" kern="1200" dirty="0"/>
        </a:p>
      </dsp:txBody>
      <dsp:txXfrm rot="-5400000">
        <a:off x="631251" y="3157927"/>
        <a:ext cx="6098518" cy="52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20</a:t>
            </a:fld>
            <a:endParaRPr lang="pt-BR" alt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34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35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36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38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39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40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51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14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zetadopovo.com.br/opiniao/artigos/o-banco-central-esta-suicidando-o-brasil-dh5s162swds5080e0d20jsmpc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prop_mostrarintegra;jsessionid=23293C2CAE6C9CEB0EE105F5FA27782E.proposicoesWeb2?codteor=1468431&amp;filename=PEC+241/201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gov.br/proposicoesWeb/prop_mostrarintegra?codteor=1481627&amp;filename=PPR+1+=%3e+PLP+257/201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do.leg.br/atividade/rotinas/materia/getPDF.asp?t=194695&amp;tp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5.senado.leg.br/web/atividade/materias/-/materia/12555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://www.facebook.com/auditoriacidada.pagin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hstatutebook.ie/2010/en/act/pub/0016/prin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oriacidada.org.br/esquema-ilegal-de-geracao-de-dividas-publicas-para-estados-e-municipios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116632"/>
            <a:ext cx="9906000" cy="65556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1º de setembro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REUNIÃO DO CONSELHO POLÍTICO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443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CENÁRIO BEIRA AO TERRORISMO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120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14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992" y="2503067"/>
            <a:ext cx="5211936" cy="436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4860652" cy="47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8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433048" cy="5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Tahoma"/>
                <a:cs typeface="Tahoma"/>
              </a:rPr>
              <a:t>PACOTE DE MEDIDAS</a:t>
            </a:r>
          </a:p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que utilizam a dívida pública como justificativa para corte de direitos sociais e aprofundamento de injustiças </a:t>
            </a:r>
          </a:p>
          <a:p>
            <a:pPr lvl="1" algn="ctr">
              <a:spcBef>
                <a:spcPts val="2400"/>
              </a:spcBef>
              <a:buClr>
                <a:srgbClr val="FF9900"/>
              </a:buClr>
            </a:pPr>
            <a:endParaRPr lang="pt-BR" altLang="pt-BR" b="0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Proposta de Emenda à Constituição (PEC) 241/2016</a:t>
            </a: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Projeto de Lei Complementar 257/2016</a:t>
            </a: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Desvinculação das Receitas da União (DRU) - PEC 87/2015 (na Câmara) e PEC 31/2016 (no Senado) </a:t>
            </a: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Lei de Diretrizes Orçamentárias (LDO) 2017 (PLN 2/2016 – CN)</a:t>
            </a:r>
          </a:p>
        </p:txBody>
      </p:sp>
    </p:spTree>
    <p:extLst>
      <p:ext uri="{BB962C8B-B14F-4D97-AF65-F5344CB8AC3E}">
        <p14:creationId xmlns:p14="http://schemas.microsoft.com/office/powerpoint/2010/main" val="265724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433048" cy="6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Proposta de Emenda à Constituição (PEC) 241/2016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Proponente: Michel Temer</a:t>
            </a:r>
          </a:p>
          <a:p>
            <a:pPr marL="0" indent="0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Objetivo Principal: Congela os gastos sociais da União por 20 anos, permitindo apenas o reajuste de acordo com a inflação, enquanto libera os gastos com a dívida pública e para aumento de capital de empresas estatais não dependentes</a:t>
            </a:r>
          </a:p>
          <a:p>
            <a:pPr marL="0" indent="0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Situação: Admissibilidade aprovada na CCJ. Em análise por Comissão Especial na Câmara. Depois segue para o Plenário e posteriormente para o Senado.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Última </a:t>
            </a:r>
            <a:r>
              <a:rPr lang="pt-BR" b="0" dirty="0" err="1">
                <a:solidFill>
                  <a:schemeClr val="tx1"/>
                </a:solidFill>
                <a:latin typeface="Tahoma"/>
                <a:cs typeface="Tahoma"/>
              </a:rPr>
              <a:t>versão:</a:t>
            </a:r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://www.camara.gov.br/proposicoesWeb/prop_mostrarintegra;jsessionid=23293C2CAE6C9CEB0EE105F5FA27782E.proposicoesWeb2?codteor=1468431&amp;filename=PEC+241/2016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248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Congelamento, por 20 anos, da “despesa primária total”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do governo federal - Poder Executivo, Judiciário, Legislativo, TCU, MPU, DPU – limitando-a ao valor gasto no ano anterior, corrigido pela variação da inflação (IPCA/IBGE)</a:t>
            </a: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Ficam for do limite: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transferências constitucionais da </a:t>
            </a:r>
            <a:r>
              <a:rPr lang="pt-BR" sz="2200" b="0">
                <a:solidFill>
                  <a:schemeClr val="tx1"/>
                </a:solidFill>
                <a:latin typeface="Tahoma"/>
                <a:cs typeface="Tahoma"/>
              </a:rPr>
              <a:t>União para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Estados e Municípios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créditos extraordinários, despesas com eleições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despesas 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com aumento de capital de empresas estatais não-dependentes</a:t>
            </a: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Caso descumprido o limite, cada poder/órgão deverá 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congelar o gasto com servidores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, impedindo, por exemplo, reajustes, planos de carreira, e impedindo também novos concursos públicos</a:t>
            </a: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Revogação dos atuais pisos de recursos para a saúde e educação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(inclusive para estados e municípios), que atualmente são relacionados à arrecadação tributária, e passam a ser reajustados apenas pela inflação</a:t>
            </a:r>
          </a:p>
        </p:txBody>
      </p:sp>
    </p:spTree>
    <p:extLst>
      <p:ext uri="{BB962C8B-B14F-4D97-AF65-F5344CB8AC3E}">
        <p14:creationId xmlns:p14="http://schemas.microsoft.com/office/powerpoint/2010/main" val="23927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433048" cy="67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  <a:p>
            <a:pPr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Projeto de Lei Complementar 257/2016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Proponente: Dilma Rousseff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Objetivo Principal: Congela os gastos sociais dos estados por 2 anos, permitindo apenas o aumento de acordo com a inflação, enquanto libera os gastos com a dívida pública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Situação: aprovado pela Câmara, encaminhado ao Senado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Última versão: 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http://www.camara.gov.br/proposicoesWeb/prop_mostrarintegra?codteor=1481627&amp;filename=PPR+1+%3D%3E+PLP+257/2016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   </a:t>
            </a: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(o inciso II do Art. 4º foi retirado)</a:t>
            </a: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263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26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DÍVIDA DOS ESTADOS – PLP 257</a:t>
            </a:r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2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PLP 257 não soluciona a crise da dívida dos estados e contém simples alongamento mediante assinatura de aditivo contratual. O “desconto” anunciado é apenas um alívio momentâneo, em ano eleitoral, mas será cobrado adiante de forma onerosa</a:t>
            </a:r>
          </a:p>
          <a:p>
            <a:pPr>
              <a:lnSpc>
                <a:spcPct val="120000"/>
              </a:lnSpc>
            </a:pPr>
            <a:endParaRPr lang="pt-BR" sz="22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PLP 257 exige rigoroso ajuste fiscal com danos irreparáveis aos servidores públicos e ao serviço público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endParaRPr lang="pt-BR" sz="22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PLP 257 exige a desistência de ações judiciais que tenham por objeto a dívida ou os contratos</a:t>
            </a:r>
          </a:p>
          <a:p>
            <a:pPr>
              <a:lnSpc>
                <a:spcPct val="120000"/>
              </a:lnSpc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388293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433048" cy="664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 </a:t>
            </a:r>
          </a:p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Desvinculação das Receitas da União (DRU) - PEC 87/2015 (na Câmara) e PEC 31/2016 (no Senado)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Proponente: Dilma Rousseff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Objetivo Principal: Permite que a União destine para onde quiser (ou seja, para favorecer o superávit primário) 30% das receitas destinadas a diversas áreas sociais, até 2023. Posteriormente, o Congresso Nacional incluiu a DRE (para os estados) e a DRM (municípios).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Situação: já aprovada pela Câmara e Senado, e enviada a promulgação.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Versão enviada à Promulgação: </a:t>
            </a:r>
            <a:r>
              <a:rPr lang="pt-BR" sz="1800" b="0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http://www.senado.leg.br/atividade/rotinas/materia/getPDF.asp?t=194695&amp;tp=1</a:t>
            </a:r>
            <a:endParaRPr lang="pt-BR" sz="18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194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0472" y="214313"/>
            <a:ext cx="9937104" cy="61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Lei de Diretrizes Orçamentárias (LDO) 2017 (PLN 2/2016 - CN)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Proponente: Dilma Rousseff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Objetivo Principal: Estabelece as diretrizes para o orçamento federal de 2017, seguindo a lógica da meta de resultado primário, fazendo com que mais de 40% do orçamento sejam destinados ao pagamento da dívida. Posteriormente, o Congresso Nacional incluiu na LDO  a ideia geral da PEC 241 (teto para os gastos sociais em 2017, equivalente ao realizado em 2016 mais a inflação). </a:t>
            </a:r>
          </a:p>
          <a:p>
            <a:pPr marL="0" indent="0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Situação: Restando apenas dois destaques (propostas de alteração) pelo Congresso, e a sanção de Temer.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Última versão:  </a:t>
            </a:r>
            <a:r>
              <a:rPr lang="pt-BR" sz="1800" b="0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https://www25.senado.leg.br/web/atividade/materias/-/materia/125550</a:t>
            </a:r>
            <a:r>
              <a:rPr lang="pt-BR" sz="1800" b="0" dirty="0">
                <a:solidFill>
                  <a:schemeClr val="tx1"/>
                </a:solidFill>
                <a:latin typeface="Tahoma"/>
                <a:cs typeface="Tahoma"/>
              </a:rPr>
              <a:t> (ver o relatório, adendos e erratas)</a:t>
            </a:r>
          </a:p>
        </p:txBody>
      </p:sp>
    </p:spTree>
    <p:extLst>
      <p:ext uri="{BB962C8B-B14F-4D97-AF65-F5344CB8AC3E}">
        <p14:creationId xmlns:p14="http://schemas.microsoft.com/office/powerpoint/2010/main" val="262491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0473" y="1"/>
            <a:ext cx="9937104" cy="71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Avanço de Concessões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elevados, sem justificativa técnica 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Swap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 Cambial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Novos esquemas que geram dívida pública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sem contrapartida (PLS 204/2016)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Emissões de Dívida Externa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apesar das reservas de US$375 bi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Pacote de medidas: PEC 241, PLP 257, PEC 31, 143 e 87 (DRU) </a:t>
            </a:r>
          </a:p>
          <a:p>
            <a:pPr>
              <a:spcBef>
                <a:spcPts val="0"/>
              </a:spcBef>
            </a:pPr>
            <a:endParaRPr lang="pt-BR" sz="500" dirty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176" y="3068960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456" y="5013176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29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472" y="0"/>
            <a:ext cx="10081120" cy="723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/>
                </a:solidFill>
                <a:latin typeface="Tahoma"/>
                <a:cs typeface="Tahoma"/>
              </a:rPr>
              <a:t>PAUTA REUNIÃO CONSELHO POLÍTICO 1º/09/2016</a:t>
            </a:r>
          </a:p>
          <a:p>
            <a:pPr lvl="0"/>
            <a:endParaRPr lang="pt-BR" sz="1800" b="0" dirty="0">
              <a:solidFill>
                <a:schemeClr val="accent6"/>
              </a:solidFill>
              <a:latin typeface="Tahoma"/>
              <a:cs typeface="Tahoma"/>
            </a:endParaRPr>
          </a:p>
          <a:p>
            <a:pPr lvl="0"/>
            <a:r>
              <a:rPr lang="pt-BR" sz="1800" dirty="0">
                <a:solidFill>
                  <a:schemeClr val="accent6"/>
                </a:solidFill>
                <a:latin typeface="Tahoma"/>
                <a:cs typeface="Tahoma"/>
              </a:rPr>
              <a:t>1. ANÁLISE DE CONJUNTURA</a:t>
            </a:r>
          </a:p>
          <a:p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Breve análise do cenário atual marcado pelo pacote de projetos em andamento no Congresso Nacional (PLP 257/2016, PEC 241/2016, PEC 143/2015, PEC 31/2016, LDO 2017 e outros) que utilizam a dívida pública como justificativa para corte de direitos sociais e aprofundamento de injustiças. </a:t>
            </a:r>
          </a:p>
          <a:p>
            <a:r>
              <a:rPr lang="pt-BR" sz="10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pt-BR" sz="100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r>
              <a:rPr lang="pt-BR" sz="1800" dirty="0">
                <a:solidFill>
                  <a:srgbClr val="FEA022"/>
                </a:solidFill>
                <a:latin typeface="Tahoma"/>
                <a:cs typeface="Tahoma"/>
              </a:rPr>
              <a:t>2. ARTICULAÇÃO PARA BARRAR O PLS 204/2016</a:t>
            </a:r>
          </a:p>
          <a:p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O Projeto de Lei Complementar PLS 204/2016 se encontra em plenário no Senado e visa “legalizar” grave esquema de geração de dívida pública que já se encontram em funcionamento em diversos estados e municípios brasileiros. O esquema conta com a criação de empresas estatais não dependentes, a exemplo da PBH Ativos S/A em Belo Horizonte e a CPSEC em São Paulo. A PEC 241/2016 (que congela gastos sociais por 20 anos!) reserva recursos para o aumento de capital dessas empresas não dependentes.</a:t>
            </a:r>
          </a:p>
          <a:p>
            <a:r>
              <a:rPr lang="pt-BR" sz="1000" b="0" dirty="0">
                <a:solidFill>
                  <a:srgbClr val="FEA022"/>
                </a:solidFill>
                <a:latin typeface="Tahoma"/>
                <a:cs typeface="Tahoma"/>
              </a:rPr>
              <a:t> </a:t>
            </a:r>
          </a:p>
          <a:p>
            <a:r>
              <a:rPr lang="pt-BR" sz="1800" dirty="0">
                <a:solidFill>
                  <a:srgbClr val="FEA022"/>
                </a:solidFill>
                <a:latin typeface="Tahoma"/>
                <a:cs typeface="Tahoma"/>
              </a:rPr>
              <a:t>3. FRENTE PARLAMENTAR MISTA PARA AUDITORIA DA DÍVIDA PÚBLICA COM PARTICIPAÇÃO POPULAR </a:t>
            </a:r>
          </a:p>
          <a:p>
            <a:pPr marL="285750" lvl="0" indent="-285750">
              <a:buFont typeface="Arial"/>
              <a:buChar char="•"/>
            </a:pPr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Informes sobre o lançamento da Frente ocorrido em 09.08.2016</a:t>
            </a:r>
          </a:p>
          <a:p>
            <a:pPr marL="285750" lvl="0" indent="-285750">
              <a:buFont typeface="Arial"/>
              <a:buChar char="•"/>
            </a:pPr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Providências para o seu registro</a:t>
            </a:r>
          </a:p>
          <a:p>
            <a:pPr marL="285750" lvl="0" indent="-285750">
              <a:buFont typeface="Arial"/>
              <a:buChar char="•"/>
            </a:pPr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Funcionamento dos Grupos de Estudos</a:t>
            </a:r>
          </a:p>
          <a:p>
            <a:pPr marL="285750" lvl="0" indent="-285750">
              <a:buFont typeface="Arial"/>
              <a:buChar char="•"/>
            </a:pPr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Participação das entidades apoiadoras</a:t>
            </a:r>
          </a:p>
          <a:p>
            <a:pPr marL="285750" lvl="0" indent="-285750">
              <a:buFont typeface="Arial"/>
              <a:buChar char="•"/>
            </a:pPr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Participação dos Núcleos da Auditoria Cidadã nos Estados</a:t>
            </a:r>
          </a:p>
          <a:p>
            <a:r>
              <a:rPr lang="pt-BR" sz="10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 lvl="0"/>
            <a:r>
              <a:rPr lang="pt-BR" sz="1800" dirty="0">
                <a:solidFill>
                  <a:srgbClr val="FEA022"/>
                </a:solidFill>
                <a:latin typeface="Tahoma"/>
                <a:cs typeface="Tahoma"/>
              </a:rPr>
              <a:t>4. INFORMES SOBRE A IV TURMA DO CURSO PROMOVIDO PELA AUDITORIA CIDADÃ DA DÍVIDA</a:t>
            </a:r>
          </a:p>
          <a:p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568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4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Participação em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da Dívida 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Repudiar o PLP 204/2016 e o pacote de medidas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utilizam a dívida pública como justificativa para corte de direitos sociais e aprofundamento de injustiças </a:t>
            </a:r>
            <a:endParaRPr lang="pt-BR" altLang="pt-BR" sz="22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redirecionar a aplicação dos recursos 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>
                <a:solidFill>
                  <a:srgbClr val="92D050"/>
                </a:solidFill>
                <a:latin typeface="Verdana" charset="0"/>
              </a:rPr>
              <a:t>Muito grata</a:t>
            </a: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Maria Lucia 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www.facebook.com/auditoriacidada.pagina</a:t>
            </a:r>
            <a:endParaRPr lang="pt-BR" sz="1800" b="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Brasília para sobreviver. Isso é consequência do Sistema da Dívida. É urgente sairmos desse cenário de escassez.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 algn="ctr"/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2. ARTICULAÇÃO PARA BARRAR O PLS 204/2016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17119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15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37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Esquema de geração de Dívida Pública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PLS 204/2016 visa “legalizar” esse esquema</a:t>
            </a: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4958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4768" y="260648"/>
            <a:ext cx="6696744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ESQUEMA FINANCEIRO NA GRÉCIA</a:t>
            </a:r>
          </a:p>
          <a:p>
            <a:pPr>
              <a:lnSpc>
                <a:spcPct val="120000"/>
              </a:lnSpc>
            </a:pP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EFSF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en-GB" b="0" dirty="0">
                <a:solidFill>
                  <a:srgbClr val="94C600"/>
                </a:solidFill>
                <a:latin typeface="Tahoma"/>
                <a:cs typeface="Tahoma"/>
              </a:rPr>
              <a:t>European Financial Stability Facility </a:t>
            </a: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1556792"/>
            <a:ext cx="9433048" cy="519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Criação de Sociedade Anônima sediada em Luxemburgo: EFSF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Sociedade de Propósito Específico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Sócios: 17 países europeus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Emite instrumentos financeiros com garantia dos países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Criada em 2010 por imposição do FMI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Garantias bilionárias dos países sócios para a EFSF: 440 bilhões de euros em 2010, elevadas para 780 bilhões em 2011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EFSF “Não é instituição financeira” mas emite papéis financeiros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800" b="0" u="sng" dirty="0">
                <a:hlinkClick r:id="rId3"/>
              </a:rPr>
              <a:t>http://www.irishstatutebook.ie/2010/en/act/pub/0016/print.html</a:t>
            </a:r>
            <a:endParaRPr lang="pt-BR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" y="332656"/>
            <a:ext cx="201083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6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496" y="332656"/>
            <a:ext cx="9649072" cy="649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		</a:t>
            </a:r>
            <a:r>
              <a:rPr lang="x-none" dirty="0">
                <a:solidFill>
                  <a:srgbClr val="92D050"/>
                </a:solidFill>
                <a:latin typeface="Tahoma"/>
                <a:cs typeface="Tahoma"/>
              </a:rPr>
              <a:t>CONSEQUÊNCIAS ECONÔMICAS E SOCIAIS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x-none" dirty="0">
                <a:solidFill>
                  <a:srgbClr val="92D050"/>
                </a:solidFill>
                <a:latin typeface="Tahoma"/>
                <a:cs typeface="Tahoma"/>
              </a:rPr>
              <a:t>		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GRÉCIA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x-none" b="0" dirty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x-none" sz="1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>
                <a:solidFill>
                  <a:schemeClr val="tx1"/>
                </a:solidFill>
              </a:rPr>
              <a:t>Queda do PIB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>
                <a:solidFill>
                  <a:schemeClr val="tx1"/>
                </a:solidFill>
              </a:rPr>
              <a:t>Queda do Orçamento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>
                <a:solidFill>
                  <a:schemeClr val="tx1"/>
                </a:solidFill>
              </a:rPr>
              <a:t>Desemprego recorde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>
                <a:solidFill>
                  <a:schemeClr val="tx1"/>
                </a:solidFill>
              </a:rPr>
              <a:t>Migração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>
                <a:solidFill>
                  <a:schemeClr val="tx1"/>
                </a:solidFill>
              </a:rPr>
              <a:t>Fechamento de serviços públicos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>
                <a:solidFill>
                  <a:schemeClr val="tx1"/>
                </a:solidFill>
              </a:rPr>
              <a:t>R</a:t>
            </a:r>
            <a:r>
              <a:rPr lang="en-US" b="0" dirty="0">
                <a:solidFill>
                  <a:schemeClr val="tx1"/>
                </a:solidFill>
              </a:rPr>
              <a:t>e</a:t>
            </a:r>
            <a:r>
              <a:rPr lang="x-none" b="0" dirty="0">
                <a:solidFill>
                  <a:schemeClr val="tx1"/>
                </a:solidFill>
              </a:rPr>
              <a:t>dução de salários, aposentadorias e pensões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>
                <a:solidFill>
                  <a:schemeClr val="tx1"/>
                </a:solidFill>
              </a:rPr>
              <a:t>Contra-Reformas da previdência e tributária</a:t>
            </a: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Privatizações:  </a:t>
            </a:r>
            <a:r>
              <a:rPr lang="en-US" b="0" dirty="0">
                <a:solidFill>
                  <a:schemeClr val="tx1"/>
                </a:solidFill>
              </a:rPr>
              <a:t>O </a:t>
            </a:r>
            <a:r>
              <a:rPr lang="en-US" b="0" dirty="0" err="1">
                <a:solidFill>
                  <a:schemeClr val="tx1"/>
                </a:solidFill>
              </a:rPr>
              <a:t>país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está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à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venda</a:t>
            </a:r>
            <a:r>
              <a:rPr lang="en-US" b="0" dirty="0">
                <a:solidFill>
                  <a:schemeClr val="tx1"/>
                </a:solidFill>
              </a:rPr>
              <a:t> no site do HRADF.</a:t>
            </a:r>
            <a:endParaRPr lang="pt-BR" b="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Degradação social: famílias vivendo nas ruas, se alimentando de lixo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Suicídios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A FINANCEIRIZAÇÃO QUEBROU O PAÍS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404664"/>
            <a:ext cx="1512168" cy="75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67" y="881360"/>
            <a:ext cx="4786234" cy="33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9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9865096" cy="693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BRASIL</a:t>
            </a:r>
          </a:p>
          <a:p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Esquema sofisticado de geração de dívida pública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Criação de Sociedade Anônima ESTATAL NÃO DEPENDENTE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Sociedade de Propósito Específico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Sócios: entes federados (Estados ou Municípios)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Emite instrumentos financeiros (DEBÊNTURES) com garantia dos entes federados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Consultorias com </a:t>
            </a:r>
            <a:r>
              <a:rPr lang="pt-BR" b="0" i="1" dirty="0">
                <a:solidFill>
                  <a:schemeClr val="tx1"/>
                </a:solidFill>
              </a:rPr>
              <a:t>expertise</a:t>
            </a:r>
            <a:r>
              <a:rPr lang="pt-BR" b="0" dirty="0">
                <a:solidFill>
                  <a:schemeClr val="tx1"/>
                </a:solidFill>
              </a:rPr>
              <a:t> do FMI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Garantias prestadas pelos entes federados = Dívida Pública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“Não é instituição financeira” mas emite papéis financeiros</a:t>
            </a:r>
          </a:p>
          <a:p>
            <a:endParaRPr lang="pt-BR" sz="800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accent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accent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http://www.auditoriacidada.org.br/esquema-ilegal-de-geracao-de-dividas-publicas-para-estados-e-municipios/</a:t>
            </a:r>
            <a:endParaRPr lang="pt-BR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1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CONSULTORIAS PRIVADAS SOBRE SECURITIZAÇÃO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DO 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</a:p>
        </p:txBody>
      </p:sp>
    </p:spTree>
    <p:extLst>
      <p:ext uri="{BB962C8B-B14F-4D97-AF65-F5344CB8AC3E}">
        <p14:creationId xmlns:p14="http://schemas.microsoft.com/office/powerpoint/2010/main" val="2619342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					ILEGALIDADE</a:t>
            </a:r>
          </a:p>
          <a:p>
            <a:pPr lvl="3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1936770"/>
            <a:ext cx="8953718" cy="49212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332656"/>
            <a:ext cx="3733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9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5096031"/>
              </p:ext>
            </p:extLst>
          </p:nvPr>
        </p:nvGraphicFramePr>
        <p:xfrm>
          <a:off x="1651000" y="2132856"/>
          <a:ext cx="67583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0472" y="260648"/>
            <a:ext cx="9705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PBH Ativos S/A </a:t>
            </a:r>
          </a:p>
          <a:p>
            <a:pPr algn="ctr"/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Em menos de 2 anos o valor recebido com a venda de Debêntures é consumido. O Município terá que arcar com essa DÍVIDA de sua estatal não dependente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9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1 – ANÁLISE DA CONJUNTURA</a:t>
            </a:r>
          </a:p>
          <a:p>
            <a:pPr lvl="0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07579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CPSEC em São Paulo		ILEGALIDADE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825198"/>
            <a:ext cx="8134300" cy="5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5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CPSEC em São Paulo			ILEGALIDADE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11" y="836712"/>
            <a:ext cx="7988788" cy="59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14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836712"/>
            <a:ext cx="8087692" cy="5894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CPSEC em São Paulo			ILEGALIDADE		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1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de autoria do Senador José Serra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lnSpc>
                <a:spcPct val="110000"/>
              </a:lnSpc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Visa “legalizar” essas operações que usam créditos tributários em garantia de emissão de debêntures por </a:t>
            </a:r>
          </a:p>
          <a:p>
            <a:pPr algn="ctr">
              <a:lnSpc>
                <a:spcPct val="11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empresas não dependentes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8" y="3192621"/>
            <a:ext cx="9546902" cy="3332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2492896"/>
            <a:ext cx="1731764" cy="17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55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0"/>
              </a:spcBef>
            </a:pPr>
            <a:r>
              <a:rPr lang="pt-BR" sz="3200" dirty="0">
                <a:solidFill>
                  <a:srgbClr val="FFFFFF"/>
                </a:solidFill>
              </a:rPr>
              <a:t>Autoriza “cessão” de direitos creditórios</a:t>
            </a:r>
          </a:p>
          <a:p>
            <a:pPr algn="ctr">
              <a:spcBef>
                <a:spcPts val="0"/>
              </a:spcBef>
            </a:pPr>
            <a:r>
              <a:rPr lang="pt-BR" sz="3200" dirty="0">
                <a:solidFill>
                  <a:srgbClr val="FFFFFF"/>
                </a:solidFill>
              </a:rPr>
              <a:t>inscritos ou não em dívida ativa, PORÉM</a:t>
            </a: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modifica natureza dos créditos</a:t>
            </a: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altera condições dos créditos</a:t>
            </a: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transfere a cobrança judicial ou extrajudicial, que permanece com os órgãos competentes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O que está sendo “cedido” de fato?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304" y="2492896"/>
            <a:ext cx="1731764" cy="17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O que está sendo cedido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pelo ente público para as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estatais não dependentes que emitem debêntures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é simplesmente a </a:t>
            </a:r>
            <a:r>
              <a:rPr lang="pt-BR" sz="3200" u="sng" dirty="0">
                <a:solidFill>
                  <a:srgbClr val="FFFFFF"/>
                </a:solidFill>
              </a:rPr>
              <a:t>garantia pública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em valor equivalente aos créditos inscritos ou não em dívida ativa.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O ente público recebe debêntures subordinadas para documentar essa garantia concedida.</a:t>
            </a: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>
                <a:solidFill>
                  <a:srgbClr val="92D050"/>
                </a:solidFill>
              </a:rPr>
              <a:t>Geração de DÍVIDA PÚBLICA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>
                <a:solidFill>
                  <a:srgbClr val="92D050"/>
                </a:solidFill>
              </a:rPr>
              <a:t>Aprofundamento da Financeirização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36" y="5013176"/>
            <a:ext cx="1731764" cy="17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21456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865096" cy="38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 /2016 </a:t>
            </a: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sz="900" b="0" dirty="0">
              <a:solidFill>
                <a:schemeClr val="accent1"/>
              </a:solidFill>
            </a:endParaRPr>
          </a:p>
          <a:p>
            <a:pPr algn="ctr"/>
            <a:endParaRPr lang="pt-BR" sz="900" b="0" dirty="0">
              <a:solidFill>
                <a:schemeClr val="accent1"/>
              </a:solidFill>
            </a:endParaRPr>
          </a:p>
          <a:p>
            <a:pPr algn="ctr"/>
            <a:r>
              <a:rPr lang="pt-BR" sz="3200" b="0" dirty="0">
                <a:solidFill>
                  <a:schemeClr val="tx1"/>
                </a:solidFill>
              </a:rPr>
              <a:t>Diz que as </a:t>
            </a:r>
            <a:r>
              <a:rPr lang="pt-BR" sz="3200" b="0" i="1" dirty="0">
                <a:solidFill>
                  <a:schemeClr val="tx1"/>
                </a:solidFill>
              </a:rPr>
              <a:t>cessões não se enquadram nas definições dos </a:t>
            </a:r>
            <a:r>
              <a:rPr lang="pt-BR" sz="3200" b="0" i="1" dirty="0" err="1">
                <a:solidFill>
                  <a:schemeClr val="tx1"/>
                </a:solidFill>
              </a:rPr>
              <a:t>arts</a:t>
            </a:r>
            <a:r>
              <a:rPr lang="pt-BR" sz="3200" b="0" i="1" dirty="0">
                <a:solidFill>
                  <a:schemeClr val="tx1"/>
                </a:solidFill>
              </a:rPr>
              <a:t>. 29, III e IV da LRF </a:t>
            </a:r>
          </a:p>
          <a:p>
            <a:pPr algn="ctr"/>
            <a:r>
              <a:rPr lang="pt-BR" sz="3200" b="0" dirty="0">
                <a:solidFill>
                  <a:schemeClr val="tx1"/>
                </a:solidFill>
              </a:rPr>
              <a:t>ou seja, não seriam operações de crédito.</a:t>
            </a:r>
          </a:p>
          <a:p>
            <a:pPr algn="ctr"/>
            <a:endParaRPr lang="pt-BR" sz="900" b="0" dirty="0">
              <a:solidFill>
                <a:schemeClr val="tx1"/>
              </a:solidFill>
            </a:endParaRPr>
          </a:p>
          <a:p>
            <a:pPr algn="ctr"/>
            <a:r>
              <a:rPr lang="pt-BR" sz="3200" b="0" dirty="0">
                <a:solidFill>
                  <a:schemeClr val="tx1"/>
                </a:solidFill>
              </a:rPr>
              <a:t>PORÉM, veja o que diz o Ministério Público de Contas:</a:t>
            </a:r>
          </a:p>
          <a:p>
            <a:pPr algn="ctr"/>
            <a:endParaRPr lang="pt-BR" sz="3200" b="0" dirty="0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endParaRPr lang="pt-BR" sz="8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3717032"/>
            <a:ext cx="8778775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300" y="116632"/>
            <a:ext cx="11557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512" y="764704"/>
            <a:ext cx="907300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TRECHO CONCLUSÃO RELATÓRIO TC 016.585/2009-0 </a:t>
            </a:r>
          </a:p>
          <a:p>
            <a:pPr algn="ctr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- “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Arrumaram um subterfúgio ilegal com aparência legal para antecipação de receita e burlar a LRF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- que pressupõe a ação planejada e transparente, em que se previnem riscos e corrigem desvios capazes de afetar o equilíbrio das contas públicas, e regras para antecipação de receitas.”</a:t>
            </a:r>
          </a:p>
          <a:p>
            <a:pPr>
              <a:lnSpc>
                <a:spcPct val="130000"/>
              </a:lnSpc>
            </a:pP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- “Esse </a:t>
            </a:r>
            <a:r>
              <a:rPr lang="pt-BR" i="1" dirty="0">
                <a:solidFill>
                  <a:schemeClr val="tx1"/>
                </a:solidFill>
                <a:latin typeface="Tahoma"/>
                <a:cs typeface="Tahoma"/>
              </a:rPr>
              <a:t>mecanismo compromete as gestões futuras</a:t>
            </a:r>
            <a:r>
              <a:rPr lang="pt-BR" b="0" i="1" dirty="0">
                <a:solidFill>
                  <a:schemeClr val="tx1"/>
                </a:solidFill>
                <a:latin typeface="Tahoma"/>
                <a:cs typeface="Tahoma"/>
              </a:rPr>
              <a:t> e prejudica a sustentabilidade fiscal do Município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– as receitas de parceladas em Dívida Ativa ou espontaneamente entrariam também no futuro ( em outras gestões).”</a:t>
            </a:r>
          </a:p>
          <a:p>
            <a:pPr>
              <a:lnSpc>
                <a:spcPct val="130000"/>
              </a:lnSpc>
            </a:pP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416" y="5471202"/>
            <a:ext cx="1371724" cy="13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7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865096" cy="787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 “cessão” de crédito tributário é um cenário para encobrir o negócio de emissão de debêntures com régia remuneração.</a:t>
            </a:r>
          </a:p>
          <a:p>
            <a:pPr marL="171450" lvl="1" indent="-1714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Emissão de debêntures por estatal não dependente com garantia do ente público configura operação de crédito.</a:t>
            </a:r>
          </a:p>
          <a:p>
            <a:pPr marL="171450" lvl="1" indent="-1714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Esquema de transferência de recursos públicos para o setor financeiro privado nacional e internacional.</a:t>
            </a:r>
          </a:p>
          <a:p>
            <a:pPr marL="171450" lvl="1" indent="-1714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 Constituição Federal proíbe estados e municípios de emitir títulos da dívida pública.</a:t>
            </a:r>
          </a:p>
          <a:p>
            <a:pPr marL="0" lvl="1"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304" y="312790"/>
            <a:ext cx="1544876" cy="11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83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QUE ESTÁ OCULTO NO PLS 204</a:t>
            </a:r>
          </a:p>
          <a:p>
            <a:pPr algn="ctr"/>
            <a:endParaRPr lang="pt-BR"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Estados e municípios não terão benefício algum</a:t>
            </a:r>
            <a:endParaRPr lang="pt-BR" sz="28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Recursos auferidos pela empresa com a venda de debêntures </a:t>
            </a:r>
            <a:r>
              <a:rPr lang="pt-BR" sz="2800" b="0" i="1" dirty="0" err="1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Remuneração de administradores </a:t>
            </a: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20000"/>
              </a:lnSpc>
            </a:pP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Por se tratar de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estatal não dependente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, os entes federados serão chamados a honrar a garantia e continuar pagando juros e amortizações das debêntures.</a:t>
            </a:r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3501008"/>
            <a:ext cx="15448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70073"/>
              </p:ext>
            </p:extLst>
          </p:nvPr>
        </p:nvGraphicFramePr>
        <p:xfrm>
          <a:off x="272480" y="72048"/>
          <a:ext cx="9633520" cy="6785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595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pt-BR" sz="1800" dirty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pt-BR" sz="1800" dirty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REALIDADE DE ABUNDÂNCIA</a:t>
                      </a:r>
                      <a:endParaRPr lang="pt-BR" sz="500" dirty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800" dirty="0"/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err="1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 1 Trilhão no Banco Central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baseline="0" dirty="0" err="1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 de sobra em 2015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DE</a:t>
                      </a:r>
                      <a:endParaRPr lang="pt-BR" sz="500" dirty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Juros</a:t>
                      </a:r>
                      <a:r>
                        <a:rPr lang="pt-BR" b="0" baseline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 estratosféricos</a:t>
                      </a: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PACOTE DE MEDIDAS DE AUSTERIDADE E AJUSTE FISCAL: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contrarreformas,</a:t>
                      </a:r>
                      <a:r>
                        <a:rPr lang="pt-BR" b="0" baseline="0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</a:t>
                      </a: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privatizações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09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Garante recursos para empresas </a:t>
            </a:r>
            <a:r>
              <a:rPr lang="pt-BR" sz="2800" b="0" u="sng" dirty="0">
                <a:solidFill>
                  <a:schemeClr val="accent1"/>
                </a:solidFill>
                <a:latin typeface="Tahoma"/>
                <a:cs typeface="Tahoma"/>
              </a:rPr>
              <a:t>estatais 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Congela gastos primários por 20 anos, exceto:</a:t>
            </a:r>
          </a:p>
          <a:p>
            <a:pPr algn="ctr">
              <a:lnSpc>
                <a:spcPct val="120000"/>
              </a:lnSpc>
            </a:pPr>
            <a:endParaRPr lang="pt-BR" sz="8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§ 6º Não se incluem nos limites previstos neste artigo: </a:t>
            </a:r>
          </a:p>
          <a:p>
            <a:pPr lvl="1">
              <a:lnSpc>
                <a:spcPct val="150000"/>
              </a:lnSpc>
            </a:pP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- transferências constitucionais </a:t>
            </a:r>
          </a:p>
          <a:p>
            <a:pPr lvl="1">
              <a:lnSpc>
                <a:spcPct val="15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II - créditos extraordinários </a:t>
            </a:r>
          </a:p>
          <a:p>
            <a:pPr lvl="1">
              <a:lnSpc>
                <a:spcPct val="15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III - despesas com a realização de eleições pela justiça eleitoral </a:t>
            </a:r>
          </a:p>
          <a:p>
            <a:pPr lvl="1">
              <a:lnSpc>
                <a:spcPct val="15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IV - outras transferências obrigatórias</a:t>
            </a:r>
          </a:p>
          <a:p>
            <a:pPr lvl="1">
              <a:lnSpc>
                <a:spcPct val="150000"/>
              </a:lnSpc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V - despesas com aumento de capital de empresas estatais não dependentes</a:t>
            </a: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651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648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CONCLUSÃO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Crise da Dívida dos Estados devido às condições abusivas do refinanciamento pela União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(Lei 9.496/97),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agravada pelo fato de terem recorrido a endividamento externo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Cenário propício para contrarreformas e abusivos projetos que subtraem direitos: PEC 241, PLP 257, PEC 31  e 143 (DREM)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Espaço para novos esquemas sofisticados envolvendo </a:t>
            </a:r>
            <a:r>
              <a:rPr lang="pt-BR" u="sng" dirty="0">
                <a:solidFill>
                  <a:srgbClr val="FFFFFF"/>
                </a:solidFill>
                <a:latin typeface="Tahoma"/>
                <a:cs typeface="Tahoma"/>
              </a:rPr>
              <a:t>estatais não dependentes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que emitem debêntures, gerando novas dívidas sem contrapartida alguma, comprometendo as futuras gerações em escala exponencial  </a:t>
            </a:r>
          </a:p>
          <a:p>
            <a:pPr>
              <a:lnSpc>
                <a:spcPct val="120000"/>
              </a:lnSpc>
            </a:pPr>
            <a:endParaRPr lang="pt-BR" sz="8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PEC 241 garante recursos para </a:t>
            </a:r>
            <a:r>
              <a:rPr lang="pt-BR" u="sng" dirty="0">
                <a:solidFill>
                  <a:srgbClr val="94C600"/>
                </a:solidFill>
                <a:latin typeface="Tahoma"/>
                <a:cs typeface="Tahoma"/>
              </a:rPr>
              <a:t>estatais não dependentes </a:t>
            </a:r>
          </a:p>
          <a:p>
            <a:pPr algn="ctr">
              <a:lnSpc>
                <a:spcPct val="120000"/>
              </a:lnSpc>
            </a:pPr>
            <a:endParaRPr lang="pt-BR" sz="14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7308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673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ESTRATÉGIAS DE AÇÃO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Repúdio ao PLP 204/2016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Contatar Senadoras e Senadores pelo voto NÃO ao PLP 204/2016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Preparar denúncias aos órgãos de controle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Participar da Frente Parlamentar pela Auditoria da Dívida Pública com Participação Popular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Auditar a dívida pública da União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Auditar a dívida dos Estados com a União e exigir revisão das condições abusivas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AUDITORIA JÁ</a:t>
            </a:r>
          </a:p>
          <a:p>
            <a:pPr algn="ctr">
              <a:lnSpc>
                <a:spcPct val="120000"/>
              </a:lnSpc>
            </a:pPr>
            <a:endParaRPr lang="pt-BR" sz="14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654" y="188640"/>
            <a:ext cx="2251882" cy="17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50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188640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3 - FRENTE PARLAMENTAR MISTA PELA AUDITORIA DA DÍVIDA PÚBLICA COM PARTICIPAÇÃO SOCIAL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1124744"/>
            <a:ext cx="2919245" cy="219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5307528"/>
            <a:ext cx="2969603" cy="1534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248" y="1124744"/>
            <a:ext cx="2957307" cy="180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5" y="1988840"/>
            <a:ext cx="2158628" cy="2645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001" y="4931916"/>
            <a:ext cx="4621634" cy="1926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264" y="3140968"/>
            <a:ext cx="2773698" cy="1567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6736" y="3573016"/>
            <a:ext cx="2421748" cy="1700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3040" y="1556792"/>
            <a:ext cx="1714797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9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670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>
              <a:solidFill>
                <a:srgbClr val="FF6600"/>
              </a:solidFill>
              <a:latin typeface="Tahoma"/>
              <a:cs typeface="Tahoma"/>
            </a:endParaRPr>
          </a:p>
          <a:p>
            <a:pPr lvl="0" algn="ctr">
              <a:lnSpc>
                <a:spcPct val="120000"/>
              </a:lnSpc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FRENTE PARLAMENTAR MISTA PELA AUDITORIA DA DÍVIDA PÚBLICA COM PARTICIPAÇÃO SOCIAL</a:t>
            </a:r>
          </a:p>
          <a:p>
            <a:pPr lvl="0"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rgbClr val="FF6700"/>
                </a:solidFill>
                <a:latin typeface="Tahoma"/>
                <a:cs typeface="Tahoma"/>
              </a:rPr>
              <a:t>LANÇAMENTO HISTÓRICO DIA 9/AGOSTO/2016</a:t>
            </a:r>
          </a:p>
          <a:p>
            <a:pPr lvl="1"/>
            <a:r>
              <a:rPr lang="pt-BR" b="0" dirty="0" err="1">
                <a:solidFill>
                  <a:schemeClr val="tx1"/>
                </a:solidFill>
                <a:latin typeface="Tahoma"/>
                <a:cs typeface="Tahoma"/>
              </a:rPr>
              <a:t>Video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completo: </a:t>
            </a:r>
            <a:r>
              <a:rPr lang="pt-BR" dirty="0"/>
              <a:t> </a:t>
            </a:r>
            <a:r>
              <a:rPr lang="pt-BR" b="0" dirty="0" err="1">
                <a:solidFill>
                  <a:srgbClr val="FFFFFF"/>
                </a:solidFill>
              </a:rPr>
              <a:t>http</a:t>
            </a:r>
            <a:r>
              <a:rPr lang="pt-BR" b="0" dirty="0">
                <a:solidFill>
                  <a:srgbClr val="FFFFFF"/>
                </a:solidFill>
              </a:rPr>
              <a:t>://</a:t>
            </a:r>
            <a:r>
              <a:rPr lang="pt-BR" b="0" dirty="0" err="1">
                <a:solidFill>
                  <a:srgbClr val="FFFFFF"/>
                </a:solidFill>
              </a:rPr>
              <a:t>goo.gl</a:t>
            </a:r>
            <a:r>
              <a:rPr lang="pt-BR" b="0" dirty="0">
                <a:solidFill>
                  <a:srgbClr val="FFFFFF"/>
                </a:solidFill>
              </a:rPr>
              <a:t>/</a:t>
            </a:r>
            <a:r>
              <a:rPr lang="pt-BR" b="0" dirty="0" err="1">
                <a:solidFill>
                  <a:srgbClr val="FFFFFF"/>
                </a:solidFill>
              </a:rPr>
              <a:t>ZIrJOn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rgbClr val="FF6700"/>
                </a:solidFill>
                <a:latin typeface="Tahoma"/>
                <a:cs typeface="Tahoma"/>
              </a:rPr>
              <a:t>FICHAS DE ADESÃO ASSINADAS:</a:t>
            </a:r>
          </a:p>
          <a:p>
            <a:pPr lvl="1"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233 Deputados</a:t>
            </a:r>
          </a:p>
          <a:p>
            <a:pPr lvl="1"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25 Senadores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rgbClr val="FF6700"/>
                </a:solidFill>
                <a:latin typeface="Tahoma"/>
                <a:cs typeface="Tahoma"/>
              </a:rPr>
              <a:t>PARLAMENTARES PRESENTES</a:t>
            </a:r>
          </a:p>
          <a:p>
            <a:pPr lvl="1">
              <a:lnSpc>
                <a:spcPct val="12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29 Parlamentares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rgbClr val="FF6700"/>
                </a:solidFill>
                <a:latin typeface="Tahoma"/>
                <a:cs typeface="Tahoma"/>
              </a:rPr>
              <a:t>ENTIDADES QUE FORMALIZARAM PEDIDO PARA PARTICIPAR </a:t>
            </a:r>
          </a:p>
          <a:p>
            <a:pPr lvl="1">
              <a:lnSpc>
                <a:spcPct val="12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80 entidades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rgbClr val="FF6700"/>
                </a:solidFill>
                <a:latin typeface="Tahoma"/>
                <a:cs typeface="Tahoma"/>
              </a:rPr>
              <a:t>PRESENÇAS REGISTRADAS EM LISTA ASSINADA</a:t>
            </a:r>
          </a:p>
          <a:p>
            <a:pPr lvl="1">
              <a:lnSpc>
                <a:spcPct val="12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186 pessoas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296" y="1772816"/>
            <a:ext cx="2158628" cy="26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07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671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 algn="ctr">
              <a:lnSpc>
                <a:spcPct val="120000"/>
              </a:lnSpc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FRENTE PARLAMENTAR MISTA PELA AUDITORIA DA DÍVIDA PÚBLICA COM PARTICIPAÇÃO SOCIAL</a:t>
            </a:r>
          </a:p>
          <a:p>
            <a:pPr lvl="0" algn="ctr"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Informes sobre o lançamento da Frente</a:t>
            </a:r>
          </a:p>
          <a:p>
            <a:pPr lvl="0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Formalidades: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Aprovação do Estatuto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Eleição de Coordenadores (presidentes de honra):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Na Câmara: Deputado Edimilson Rodrigues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 Senado: Senador João Capiberibe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Aprovação da Logomarca</a:t>
            </a:r>
          </a:p>
          <a:p>
            <a:pPr lvl="0"/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Providências para o seu registro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Transcrição da gravação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Digitação Listas de Presença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Cartas das Entidades</a:t>
            </a:r>
          </a:p>
          <a:p>
            <a:pPr lvl="0"/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64" y="4005064"/>
            <a:ext cx="2158628" cy="26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1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6857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 algn="ctr">
              <a:lnSpc>
                <a:spcPct val="120000"/>
              </a:lnSpc>
            </a:pP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FRENTE PARLAMENTAR MISTA PELA AUDITORIA DA DÍVIDA PÚBLICA COM PARTICIPAÇÃO SOCIAL</a:t>
            </a:r>
          </a:p>
          <a:p>
            <a:pPr lvl="0"/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Funcionamento dos Grupos de Estudos</a:t>
            </a:r>
          </a:p>
          <a:p>
            <a:pPr lvl="0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0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Mensagem Geral Inicial</a:t>
            </a:r>
          </a:p>
          <a:p>
            <a:pPr marL="285750" lvl="0" indent="-285750"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Preparação dos materiais</a:t>
            </a:r>
          </a:p>
          <a:p>
            <a:pPr marL="285750" indent="-285750"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Reuniões por ferramenta de </a:t>
            </a:r>
            <a:r>
              <a:rPr lang="pt-BR" sz="2200" b="0" i="1" dirty="0" err="1">
                <a:solidFill>
                  <a:srgbClr val="FFFFFF"/>
                </a:solidFill>
                <a:latin typeface="Tahoma"/>
                <a:cs typeface="Tahoma"/>
              </a:rPr>
              <a:t>hangout</a:t>
            </a:r>
            <a:r>
              <a:rPr lang="pt-BR" sz="2200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pelo Gmail</a:t>
            </a:r>
            <a:endParaRPr lang="pt-BR" sz="22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Nosso objetivo é preparar documentos objetivos, que sirvam para fomentar os trabalhos da Frente, com propostas concretas.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72" y="1844824"/>
            <a:ext cx="2158628" cy="2645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988840"/>
            <a:ext cx="5410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8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626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>
              <a:solidFill>
                <a:srgbClr val="FF6600"/>
              </a:solidFill>
              <a:latin typeface="Tahoma"/>
              <a:cs typeface="Tahoma"/>
            </a:endParaRPr>
          </a:p>
          <a:p>
            <a:pPr lvl="0" algn="ctr">
              <a:lnSpc>
                <a:spcPct val="120000"/>
              </a:lnSpc>
            </a:pP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FRENTE PARLAMENTAR MISTA PELA AUDITORIA DA DÍVIDA PÚBLICA COM PARTICIPAÇÃO SOCIAL</a:t>
            </a:r>
          </a:p>
          <a:p>
            <a:pPr lvl="0"/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Participação das entidades apoiadoras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Indicação de responsáveis para grupos de estudos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Novas inclusões </a:t>
            </a:r>
          </a:p>
          <a:p>
            <a:pPr lvl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lvl="0"/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85750" lvl="0" indent="-285750"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Participação dos Núcleos da Auditoria Cidadã nos Estados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Criação de grupos locais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Participação nos grupos nacionais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Mobilização de Assembleias Legislativas,</a:t>
            </a:r>
          </a:p>
          <a:p>
            <a:pPr lvl="1">
              <a:lnSpc>
                <a:spcPct val="12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Entidades locais, Universidades, Movimentos</a:t>
            </a:r>
          </a:p>
          <a:p>
            <a:pPr lvl="1">
              <a:lnSpc>
                <a:spcPct val="12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Sociais, cidadãos e cidadãs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64" y="4212051"/>
            <a:ext cx="2158628" cy="26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17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3342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 algn="ctr">
              <a:spcAft>
                <a:spcPts val="0"/>
              </a:spcAft>
            </a:pP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4 - CURSO – TURMA IV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5035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>
              <a:solidFill>
                <a:schemeClr val="accent3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INFORMES SOBRE A IV TURMA DO </a:t>
            </a:r>
          </a:p>
          <a:p>
            <a:pPr algn="ctr"/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CURSO PROMOVIDO PELA AUDITORIA CIDADÃ DA DÍVIDA</a:t>
            </a:r>
          </a:p>
          <a:p>
            <a:r>
              <a:rPr lang="pt-BR" dirty="0"/>
              <a:t> </a:t>
            </a:r>
          </a:p>
          <a:p>
            <a: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  <a:t>Período para Inscrições: 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de 04/05/2016 a 06/06/2016</a:t>
            </a:r>
          </a:p>
          <a:p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Prorrogação: até o dia 16/06/2016</a:t>
            </a:r>
          </a:p>
          <a:p>
            <a: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  <a:t> </a:t>
            </a:r>
          </a:p>
          <a:p>
            <a: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  <a:t>Período do curso:</a:t>
            </a:r>
          </a:p>
          <a:p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Aulas, exercícios e fórum de discussão: 21.07.2016 a 16.12.2016</a:t>
            </a:r>
          </a:p>
          <a:p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TCC: apresentação até 16.01.2017</a:t>
            </a:r>
            <a:b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</a:br>
            <a:b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</a:br>
            <a: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  <a:t>Duração: 120 horas </a:t>
            </a:r>
          </a:p>
          <a:p>
            <a:endParaRPr lang="pt-BR" sz="2200" dirty="0">
              <a:solidFill>
                <a:schemeClr val="accent3"/>
              </a:solidFill>
              <a:latin typeface="Tahoma"/>
              <a:cs typeface="Tahoma"/>
            </a:endParaRPr>
          </a:p>
          <a:p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Cursistas recebem os 3 livros em seu endereço postal</a:t>
            </a:r>
          </a:p>
          <a:p>
            <a:endParaRPr lang="pt-BR" sz="2200" dirty="0">
              <a:solidFill>
                <a:schemeClr val="accent3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  <a:t>"Auditoria Cidadã da Dívida - experiências e métodos” </a:t>
            </a:r>
          </a:p>
          <a:p>
            <a:pPr marL="342900" indent="-342900">
              <a:buFont typeface="Arial"/>
              <a:buChar char="•"/>
            </a:pPr>
            <a: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  <a:t>"Auditoria Cidadã da Dívida dos Estados", e </a:t>
            </a:r>
          </a:p>
          <a:p>
            <a:pPr marL="342900" indent="-342900">
              <a:buFont typeface="Arial"/>
              <a:buChar char="•"/>
            </a:pPr>
            <a:r>
              <a:rPr lang="pt-BR" sz="2200" b="0" dirty="0">
                <a:solidFill>
                  <a:schemeClr val="accent3"/>
                </a:solidFill>
                <a:latin typeface="Tahoma"/>
                <a:cs typeface="Tahoma"/>
              </a:rPr>
              <a:t>"A Dívida Pública em Debate - saiba o que ela tem a ver com a sua vida”</a:t>
            </a:r>
          </a:p>
          <a:p>
            <a:endParaRPr lang="pt-BR" sz="2200" b="0" dirty="0">
              <a:solidFill>
                <a:schemeClr val="accent3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095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7378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Cenário de Crise e Escassez </a:t>
            </a:r>
          </a:p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DÉFICIT</a:t>
            </a:r>
          </a:p>
          <a:p>
            <a:r>
              <a:rPr lang="pt-BR" dirty="0"/>
              <a:t>	</a:t>
            </a:r>
          </a:p>
          <a:p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Projeção 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No 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42034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699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6600"/>
              </a:solidFill>
              <a:latin typeface="Tahoma"/>
              <a:cs typeface="Tahoma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CURSO DA AUDITORIA CIDADÃ DA DÍVIDA – TURMA IV</a:t>
            </a:r>
          </a:p>
          <a:p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								</a:t>
            </a:r>
          </a:p>
          <a:p>
            <a:pPr>
              <a:lnSpc>
                <a:spcPct val="150000"/>
              </a:lnSpc>
            </a:pPr>
            <a:r>
              <a:rPr lang="pt-BR" dirty="0"/>
              <a:t>							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Total de inscritos: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							324 cursistas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Fórum de discussão:</a:t>
            </a:r>
          </a:p>
          <a:p>
            <a:r>
              <a:rPr lang="pt-BR" b="0" dirty="0">
                <a:solidFill>
                  <a:schemeClr val="accent3"/>
                </a:solidFill>
                <a:latin typeface="Tahoma"/>
                <a:cs typeface="Tahoma"/>
              </a:rPr>
              <a:t>• Há necessidade de mais voluntários atuantes, para apoiar respostas no fórum de discussão e incentivar o aprofundamento em relação aos temas e para auxiliar na correção de TCC</a:t>
            </a:r>
          </a:p>
          <a:p>
            <a:r>
              <a:rPr lang="pt-BR" b="0" dirty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124744"/>
            <a:ext cx="5638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0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30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solidFill>
                  <a:srgbClr val="92D050"/>
                </a:solidFill>
                <a:latin typeface="Verdana" charset="0"/>
              </a:rPr>
              <a:t>Agradecemos a presença e participação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solidFill>
                  <a:srgbClr val="92D050"/>
                </a:solidFill>
                <a:latin typeface="Verdana" charset="0"/>
              </a:rPr>
              <a:t>de todas as pessoas</a:t>
            </a: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www.facebook.com/auditoriacidada.pagina</a:t>
            </a:r>
            <a:endParaRPr lang="pt-BR" sz="1800" b="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6523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$ 480 bilhões 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Dívida consumiu não somente receitas financeiras, mas também outras receitas orçamentárias, retirando recursos de áreas 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89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346428089"/>
      </p:ext>
    </p:extLst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33762</TotalTime>
  <Words>2219</Words>
  <Application>Microsoft Office PowerPoint</Application>
  <PresentationFormat>Papel A4 (210 x 297 mm)</PresentationFormat>
  <Paragraphs>636</Paragraphs>
  <Slides>51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0" baseType="lpstr">
      <vt:lpstr>ＭＳ Ｐゴシック</vt:lpstr>
      <vt:lpstr>ＭＳ Ｐゴシック</vt:lpstr>
      <vt:lpstr>Arial</vt:lpstr>
      <vt:lpstr>Courier New</vt:lpstr>
      <vt:lpstr>Tahoma</vt:lpstr>
      <vt:lpstr>Times New Roman</vt:lpstr>
      <vt:lpstr>Verdana</vt:lpstr>
      <vt:lpstr>Wingdings</vt:lpstr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Auditoria</cp:lastModifiedBy>
  <cp:revision>1846</cp:revision>
  <cp:lastPrinted>2008-11-20T19:12:03Z</cp:lastPrinted>
  <dcterms:created xsi:type="dcterms:W3CDTF">2001-11-19T18:24:28Z</dcterms:created>
  <dcterms:modified xsi:type="dcterms:W3CDTF">2016-09-01T21:29:56Z</dcterms:modified>
</cp:coreProperties>
</file>